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4" r:id="rId3"/>
    <p:sldId id="275" r:id="rId4"/>
    <p:sldId id="276" r:id="rId5"/>
    <p:sldId id="277" r:id="rId6"/>
    <p:sldId id="278" r:id="rId7"/>
    <p:sldId id="279" r:id="rId8"/>
    <p:sldId id="280" r:id="rId9"/>
    <p:sldId id="284" r:id="rId10"/>
    <p:sldId id="268" r:id="rId11"/>
    <p:sldId id="281" r:id="rId12"/>
    <p:sldId id="282" r:id="rId13"/>
    <p:sldId id="283" r:id="rId14"/>
    <p:sldId id="271" r:id="rId15"/>
    <p:sldId id="285" r:id="rId16"/>
    <p:sldId id="257" r:id="rId17"/>
    <p:sldId id="258" r:id="rId18"/>
    <p:sldId id="267" r:id="rId19"/>
    <p:sldId id="259" r:id="rId20"/>
    <p:sldId id="261" r:id="rId21"/>
    <p:sldId id="262" r:id="rId22"/>
    <p:sldId id="263" r:id="rId23"/>
    <p:sldId id="264" r:id="rId24"/>
    <p:sldId id="273" r:id="rId25"/>
    <p:sldId id="270" r:id="rId26"/>
    <p:sldId id="272" r:id="rId27"/>
    <p:sldId id="286" r:id="rId28"/>
  </p:sldIdLst>
  <p:sldSz cx="12192000" cy="6858000"/>
  <p:notesSz cx="6858000" cy="9144000"/>
  <p:defaultTextStyle>
    <a:defPPr>
      <a:defRPr lang="sl-S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8" autoAdjust="0"/>
    <p:restoredTop sz="94660"/>
  </p:normalViewPr>
  <p:slideViewPr>
    <p:cSldViewPr snapToGrid="0">
      <p:cViewPr varScale="1">
        <p:scale>
          <a:sx n="88" d="100"/>
          <a:sy n="88" d="100"/>
        </p:scale>
        <p:origin x="451"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Naslovni diapozitiv">
    <p:spTree>
      <p:nvGrpSpPr>
        <p:cNvPr id="1" name=""/>
        <p:cNvGrpSpPr/>
        <p:nvPr/>
      </p:nvGrpSpPr>
      <p:grpSpPr>
        <a:xfrm>
          <a:off x="0" y="0"/>
          <a:ext cx="0" cy="0"/>
          <a:chOff x="0" y="0"/>
          <a:chExt cx="0" cy="0"/>
        </a:xfrm>
      </p:grpSpPr>
      <p:sp>
        <p:nvSpPr>
          <p:cNvPr id="2" name="Naslov 1"/>
          <p:cNvSpPr>
            <a:spLocks noGrp="1"/>
          </p:cNvSpPr>
          <p:nvPr>
            <p:ph type="ctrTitle"/>
          </p:nvPr>
        </p:nvSpPr>
        <p:spPr>
          <a:xfrm>
            <a:off x="1524000" y="1122363"/>
            <a:ext cx="9144000" cy="2387600"/>
          </a:xfrm>
        </p:spPr>
        <p:txBody>
          <a:bodyPr anchor="b"/>
          <a:lstStyle>
            <a:lvl1pPr algn="ctr">
              <a:defRPr sz="6000"/>
            </a:lvl1pPr>
          </a:lstStyle>
          <a:p>
            <a:r>
              <a:rPr lang="sl-SI" smtClean="0"/>
              <a:t>Uredite slog naslova matrice</a:t>
            </a:r>
            <a:endParaRPr lang="sl-SI"/>
          </a:p>
        </p:txBody>
      </p:sp>
      <p:sp>
        <p:nvSpPr>
          <p:cNvPr id="3" name="Podnaslov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sl-SI" smtClean="0"/>
              <a:t>Kliknite, da uredite slog podnaslova matrice</a:t>
            </a:r>
            <a:endParaRPr lang="sl-SI"/>
          </a:p>
        </p:txBody>
      </p:sp>
      <p:sp>
        <p:nvSpPr>
          <p:cNvPr id="4" name="Označba mesta datuma 3"/>
          <p:cNvSpPr>
            <a:spLocks noGrp="1"/>
          </p:cNvSpPr>
          <p:nvPr>
            <p:ph type="dt" sz="half" idx="10"/>
          </p:nvPr>
        </p:nvSpPr>
        <p:spPr/>
        <p:txBody>
          <a:bodyPr/>
          <a:lstStyle/>
          <a:p>
            <a:fld id="{EC08612C-F037-4BA6-91CA-183CC848A3F8}" type="datetimeFigureOut">
              <a:rPr lang="sl-SI" smtClean="0"/>
              <a:t>29. 06. 2021</a:t>
            </a:fld>
            <a:endParaRPr lang="sl-SI"/>
          </a:p>
        </p:txBody>
      </p:sp>
      <p:sp>
        <p:nvSpPr>
          <p:cNvPr id="5" name="Označba mesta noge 4"/>
          <p:cNvSpPr>
            <a:spLocks noGrp="1"/>
          </p:cNvSpPr>
          <p:nvPr>
            <p:ph type="ftr" sz="quarter" idx="11"/>
          </p:nvPr>
        </p:nvSpPr>
        <p:spPr/>
        <p:txBody>
          <a:bodyPr/>
          <a:lstStyle/>
          <a:p>
            <a:endParaRPr lang="sl-SI"/>
          </a:p>
        </p:txBody>
      </p:sp>
      <p:sp>
        <p:nvSpPr>
          <p:cNvPr id="6" name="Označba mesta številke diapozitiva 5"/>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10862662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Naslov in navpično besedilo">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značba mesta navpičnega besedila 2"/>
          <p:cNvSpPr>
            <a:spLocks noGrp="1"/>
          </p:cNvSpPr>
          <p:nvPr>
            <p:ph type="body" orient="vert" idx="1"/>
          </p:nvPr>
        </p:nvSpPr>
        <p:spPr/>
        <p:txBody>
          <a:bodyPr vert="eaVert"/>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datuma 3"/>
          <p:cNvSpPr>
            <a:spLocks noGrp="1"/>
          </p:cNvSpPr>
          <p:nvPr>
            <p:ph type="dt" sz="half" idx="10"/>
          </p:nvPr>
        </p:nvSpPr>
        <p:spPr/>
        <p:txBody>
          <a:bodyPr/>
          <a:lstStyle/>
          <a:p>
            <a:fld id="{EC08612C-F037-4BA6-91CA-183CC848A3F8}" type="datetimeFigureOut">
              <a:rPr lang="sl-SI" smtClean="0"/>
              <a:t>29. 06. 2021</a:t>
            </a:fld>
            <a:endParaRPr lang="sl-SI"/>
          </a:p>
        </p:txBody>
      </p:sp>
      <p:sp>
        <p:nvSpPr>
          <p:cNvPr id="5" name="Označba mesta noge 4"/>
          <p:cNvSpPr>
            <a:spLocks noGrp="1"/>
          </p:cNvSpPr>
          <p:nvPr>
            <p:ph type="ftr" sz="quarter" idx="11"/>
          </p:nvPr>
        </p:nvSpPr>
        <p:spPr/>
        <p:txBody>
          <a:bodyPr/>
          <a:lstStyle/>
          <a:p>
            <a:endParaRPr lang="sl-SI"/>
          </a:p>
        </p:txBody>
      </p:sp>
      <p:sp>
        <p:nvSpPr>
          <p:cNvPr id="6" name="Označba mesta številke diapozitiva 5"/>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34450323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Navpični naslov in besedilo">
    <p:spTree>
      <p:nvGrpSpPr>
        <p:cNvPr id="1" name=""/>
        <p:cNvGrpSpPr/>
        <p:nvPr/>
      </p:nvGrpSpPr>
      <p:grpSpPr>
        <a:xfrm>
          <a:off x="0" y="0"/>
          <a:ext cx="0" cy="0"/>
          <a:chOff x="0" y="0"/>
          <a:chExt cx="0" cy="0"/>
        </a:xfrm>
      </p:grpSpPr>
      <p:sp>
        <p:nvSpPr>
          <p:cNvPr id="2" name="Navpični naslov 1"/>
          <p:cNvSpPr>
            <a:spLocks noGrp="1"/>
          </p:cNvSpPr>
          <p:nvPr>
            <p:ph type="title" orient="vert"/>
          </p:nvPr>
        </p:nvSpPr>
        <p:spPr>
          <a:xfrm>
            <a:off x="8724900" y="365125"/>
            <a:ext cx="2628900" cy="5811838"/>
          </a:xfrm>
        </p:spPr>
        <p:txBody>
          <a:bodyPr vert="eaVert"/>
          <a:lstStyle/>
          <a:p>
            <a:r>
              <a:rPr lang="sl-SI" smtClean="0"/>
              <a:t>Uredite slog naslova matrice</a:t>
            </a:r>
            <a:endParaRPr lang="sl-SI"/>
          </a:p>
        </p:txBody>
      </p:sp>
      <p:sp>
        <p:nvSpPr>
          <p:cNvPr id="3" name="Označba mesta navpičnega besedila 2"/>
          <p:cNvSpPr>
            <a:spLocks noGrp="1"/>
          </p:cNvSpPr>
          <p:nvPr>
            <p:ph type="body" orient="vert" idx="1"/>
          </p:nvPr>
        </p:nvSpPr>
        <p:spPr>
          <a:xfrm>
            <a:off x="838200" y="365125"/>
            <a:ext cx="7734300" cy="5811838"/>
          </a:xfrm>
        </p:spPr>
        <p:txBody>
          <a:bodyPr vert="eaVert"/>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datuma 3"/>
          <p:cNvSpPr>
            <a:spLocks noGrp="1"/>
          </p:cNvSpPr>
          <p:nvPr>
            <p:ph type="dt" sz="half" idx="10"/>
          </p:nvPr>
        </p:nvSpPr>
        <p:spPr/>
        <p:txBody>
          <a:bodyPr/>
          <a:lstStyle/>
          <a:p>
            <a:fld id="{EC08612C-F037-4BA6-91CA-183CC848A3F8}" type="datetimeFigureOut">
              <a:rPr lang="sl-SI" smtClean="0"/>
              <a:t>29. 06. 2021</a:t>
            </a:fld>
            <a:endParaRPr lang="sl-SI"/>
          </a:p>
        </p:txBody>
      </p:sp>
      <p:sp>
        <p:nvSpPr>
          <p:cNvPr id="5" name="Označba mesta noge 4"/>
          <p:cNvSpPr>
            <a:spLocks noGrp="1"/>
          </p:cNvSpPr>
          <p:nvPr>
            <p:ph type="ftr" sz="quarter" idx="11"/>
          </p:nvPr>
        </p:nvSpPr>
        <p:spPr/>
        <p:txBody>
          <a:bodyPr/>
          <a:lstStyle/>
          <a:p>
            <a:endParaRPr lang="sl-SI"/>
          </a:p>
        </p:txBody>
      </p:sp>
      <p:sp>
        <p:nvSpPr>
          <p:cNvPr id="6" name="Označba mesta številke diapozitiva 5"/>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3271161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Naslov in vsebina">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značba mesta vsebine 2"/>
          <p:cNvSpPr>
            <a:spLocks noGrp="1"/>
          </p:cNvSpPr>
          <p:nvPr>
            <p:ph idx="1"/>
          </p:nvPr>
        </p:nvSpPr>
        <p:spPr/>
        <p:txBody>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datuma 3"/>
          <p:cNvSpPr>
            <a:spLocks noGrp="1"/>
          </p:cNvSpPr>
          <p:nvPr>
            <p:ph type="dt" sz="half" idx="10"/>
          </p:nvPr>
        </p:nvSpPr>
        <p:spPr/>
        <p:txBody>
          <a:bodyPr/>
          <a:lstStyle/>
          <a:p>
            <a:fld id="{EC08612C-F037-4BA6-91CA-183CC848A3F8}" type="datetimeFigureOut">
              <a:rPr lang="sl-SI" smtClean="0"/>
              <a:t>29. 06. 2021</a:t>
            </a:fld>
            <a:endParaRPr lang="sl-SI"/>
          </a:p>
        </p:txBody>
      </p:sp>
      <p:sp>
        <p:nvSpPr>
          <p:cNvPr id="5" name="Označba mesta noge 4"/>
          <p:cNvSpPr>
            <a:spLocks noGrp="1"/>
          </p:cNvSpPr>
          <p:nvPr>
            <p:ph type="ftr" sz="quarter" idx="11"/>
          </p:nvPr>
        </p:nvSpPr>
        <p:spPr/>
        <p:txBody>
          <a:bodyPr/>
          <a:lstStyle/>
          <a:p>
            <a:endParaRPr lang="sl-SI"/>
          </a:p>
        </p:txBody>
      </p:sp>
      <p:sp>
        <p:nvSpPr>
          <p:cNvPr id="6" name="Označba mesta številke diapozitiva 5"/>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27653954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Glava odseka">
    <p:spTree>
      <p:nvGrpSpPr>
        <p:cNvPr id="1" name=""/>
        <p:cNvGrpSpPr/>
        <p:nvPr/>
      </p:nvGrpSpPr>
      <p:grpSpPr>
        <a:xfrm>
          <a:off x="0" y="0"/>
          <a:ext cx="0" cy="0"/>
          <a:chOff x="0" y="0"/>
          <a:chExt cx="0" cy="0"/>
        </a:xfrm>
      </p:grpSpPr>
      <p:sp>
        <p:nvSpPr>
          <p:cNvPr id="2" name="Naslov 1"/>
          <p:cNvSpPr>
            <a:spLocks noGrp="1"/>
          </p:cNvSpPr>
          <p:nvPr>
            <p:ph type="title"/>
          </p:nvPr>
        </p:nvSpPr>
        <p:spPr>
          <a:xfrm>
            <a:off x="831850" y="1709738"/>
            <a:ext cx="10515600" cy="2852737"/>
          </a:xfrm>
        </p:spPr>
        <p:txBody>
          <a:bodyPr anchor="b"/>
          <a:lstStyle>
            <a:lvl1pPr>
              <a:defRPr sz="6000"/>
            </a:lvl1pPr>
          </a:lstStyle>
          <a:p>
            <a:r>
              <a:rPr lang="sl-SI" smtClean="0"/>
              <a:t>Uredite slog naslova matrice</a:t>
            </a:r>
            <a:endParaRPr lang="sl-SI"/>
          </a:p>
        </p:txBody>
      </p:sp>
      <p:sp>
        <p:nvSpPr>
          <p:cNvPr id="3" name="Označba mesta besedila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sl-SI" smtClean="0"/>
              <a:t>Uredite sloge besedila matrice</a:t>
            </a:r>
          </a:p>
        </p:txBody>
      </p:sp>
      <p:sp>
        <p:nvSpPr>
          <p:cNvPr id="4" name="Označba mesta datuma 3"/>
          <p:cNvSpPr>
            <a:spLocks noGrp="1"/>
          </p:cNvSpPr>
          <p:nvPr>
            <p:ph type="dt" sz="half" idx="10"/>
          </p:nvPr>
        </p:nvSpPr>
        <p:spPr/>
        <p:txBody>
          <a:bodyPr/>
          <a:lstStyle/>
          <a:p>
            <a:fld id="{EC08612C-F037-4BA6-91CA-183CC848A3F8}" type="datetimeFigureOut">
              <a:rPr lang="sl-SI" smtClean="0"/>
              <a:t>29. 06. 2021</a:t>
            </a:fld>
            <a:endParaRPr lang="sl-SI"/>
          </a:p>
        </p:txBody>
      </p:sp>
      <p:sp>
        <p:nvSpPr>
          <p:cNvPr id="5" name="Označba mesta noge 4"/>
          <p:cNvSpPr>
            <a:spLocks noGrp="1"/>
          </p:cNvSpPr>
          <p:nvPr>
            <p:ph type="ftr" sz="quarter" idx="11"/>
          </p:nvPr>
        </p:nvSpPr>
        <p:spPr/>
        <p:txBody>
          <a:bodyPr/>
          <a:lstStyle/>
          <a:p>
            <a:endParaRPr lang="sl-SI"/>
          </a:p>
        </p:txBody>
      </p:sp>
      <p:sp>
        <p:nvSpPr>
          <p:cNvPr id="6" name="Označba mesta številke diapozitiva 5"/>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5034234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ve vsebini">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značba mesta vsebine 2"/>
          <p:cNvSpPr>
            <a:spLocks noGrp="1"/>
          </p:cNvSpPr>
          <p:nvPr>
            <p:ph sz="half" idx="1"/>
          </p:nvPr>
        </p:nvSpPr>
        <p:spPr>
          <a:xfrm>
            <a:off x="838200" y="1825625"/>
            <a:ext cx="5181600" cy="4351338"/>
          </a:xfrm>
        </p:spPr>
        <p:txBody>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vsebine 3"/>
          <p:cNvSpPr>
            <a:spLocks noGrp="1"/>
          </p:cNvSpPr>
          <p:nvPr>
            <p:ph sz="half" idx="2"/>
          </p:nvPr>
        </p:nvSpPr>
        <p:spPr>
          <a:xfrm>
            <a:off x="6172200" y="1825625"/>
            <a:ext cx="5181600" cy="4351338"/>
          </a:xfrm>
        </p:spPr>
        <p:txBody>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5" name="Označba mesta datuma 4"/>
          <p:cNvSpPr>
            <a:spLocks noGrp="1"/>
          </p:cNvSpPr>
          <p:nvPr>
            <p:ph type="dt" sz="half" idx="10"/>
          </p:nvPr>
        </p:nvSpPr>
        <p:spPr/>
        <p:txBody>
          <a:bodyPr/>
          <a:lstStyle/>
          <a:p>
            <a:fld id="{EC08612C-F037-4BA6-91CA-183CC848A3F8}" type="datetimeFigureOut">
              <a:rPr lang="sl-SI" smtClean="0"/>
              <a:t>29. 06. 2021</a:t>
            </a:fld>
            <a:endParaRPr lang="sl-SI"/>
          </a:p>
        </p:txBody>
      </p:sp>
      <p:sp>
        <p:nvSpPr>
          <p:cNvPr id="6" name="Označba mesta noge 5"/>
          <p:cNvSpPr>
            <a:spLocks noGrp="1"/>
          </p:cNvSpPr>
          <p:nvPr>
            <p:ph type="ftr" sz="quarter" idx="11"/>
          </p:nvPr>
        </p:nvSpPr>
        <p:spPr/>
        <p:txBody>
          <a:bodyPr/>
          <a:lstStyle/>
          <a:p>
            <a:endParaRPr lang="sl-SI"/>
          </a:p>
        </p:txBody>
      </p:sp>
      <p:sp>
        <p:nvSpPr>
          <p:cNvPr id="7" name="Označba mesta številke diapozitiva 6"/>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2633102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rimerjava">
    <p:spTree>
      <p:nvGrpSpPr>
        <p:cNvPr id="1" name=""/>
        <p:cNvGrpSpPr/>
        <p:nvPr/>
      </p:nvGrpSpPr>
      <p:grpSpPr>
        <a:xfrm>
          <a:off x="0" y="0"/>
          <a:ext cx="0" cy="0"/>
          <a:chOff x="0" y="0"/>
          <a:chExt cx="0" cy="0"/>
        </a:xfrm>
      </p:grpSpPr>
      <p:sp>
        <p:nvSpPr>
          <p:cNvPr id="2" name="Naslov 1"/>
          <p:cNvSpPr>
            <a:spLocks noGrp="1"/>
          </p:cNvSpPr>
          <p:nvPr>
            <p:ph type="title"/>
          </p:nvPr>
        </p:nvSpPr>
        <p:spPr>
          <a:xfrm>
            <a:off x="839788" y="365125"/>
            <a:ext cx="10515600" cy="1325563"/>
          </a:xfrm>
        </p:spPr>
        <p:txBody>
          <a:bodyPr/>
          <a:lstStyle/>
          <a:p>
            <a:r>
              <a:rPr lang="sl-SI" smtClean="0"/>
              <a:t>Uredite slog naslova matrice</a:t>
            </a:r>
            <a:endParaRPr lang="sl-SI"/>
          </a:p>
        </p:txBody>
      </p:sp>
      <p:sp>
        <p:nvSpPr>
          <p:cNvPr id="3" name="Označba mesta besedila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l-SI" smtClean="0"/>
              <a:t>Uredite sloge besedila matrice</a:t>
            </a:r>
          </a:p>
        </p:txBody>
      </p:sp>
      <p:sp>
        <p:nvSpPr>
          <p:cNvPr id="4" name="Označba mesta vsebine 3"/>
          <p:cNvSpPr>
            <a:spLocks noGrp="1"/>
          </p:cNvSpPr>
          <p:nvPr>
            <p:ph sz="half" idx="2"/>
          </p:nvPr>
        </p:nvSpPr>
        <p:spPr>
          <a:xfrm>
            <a:off x="839788" y="2505075"/>
            <a:ext cx="5157787" cy="3684588"/>
          </a:xfrm>
        </p:spPr>
        <p:txBody>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5" name="Označba mesta besedila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l-SI" smtClean="0"/>
              <a:t>Uredite sloge besedila matrice</a:t>
            </a:r>
          </a:p>
        </p:txBody>
      </p:sp>
      <p:sp>
        <p:nvSpPr>
          <p:cNvPr id="6" name="Označba mesta vsebine 5"/>
          <p:cNvSpPr>
            <a:spLocks noGrp="1"/>
          </p:cNvSpPr>
          <p:nvPr>
            <p:ph sz="quarter" idx="4"/>
          </p:nvPr>
        </p:nvSpPr>
        <p:spPr>
          <a:xfrm>
            <a:off x="6172200" y="2505075"/>
            <a:ext cx="5183188" cy="3684588"/>
          </a:xfrm>
        </p:spPr>
        <p:txBody>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7" name="Označba mesta datuma 6"/>
          <p:cNvSpPr>
            <a:spLocks noGrp="1"/>
          </p:cNvSpPr>
          <p:nvPr>
            <p:ph type="dt" sz="half" idx="10"/>
          </p:nvPr>
        </p:nvSpPr>
        <p:spPr/>
        <p:txBody>
          <a:bodyPr/>
          <a:lstStyle/>
          <a:p>
            <a:fld id="{EC08612C-F037-4BA6-91CA-183CC848A3F8}" type="datetimeFigureOut">
              <a:rPr lang="sl-SI" smtClean="0"/>
              <a:t>29. 06. 2021</a:t>
            </a:fld>
            <a:endParaRPr lang="sl-SI"/>
          </a:p>
        </p:txBody>
      </p:sp>
      <p:sp>
        <p:nvSpPr>
          <p:cNvPr id="8" name="Označba mesta noge 7"/>
          <p:cNvSpPr>
            <a:spLocks noGrp="1"/>
          </p:cNvSpPr>
          <p:nvPr>
            <p:ph type="ftr" sz="quarter" idx="11"/>
          </p:nvPr>
        </p:nvSpPr>
        <p:spPr/>
        <p:txBody>
          <a:bodyPr/>
          <a:lstStyle/>
          <a:p>
            <a:endParaRPr lang="sl-SI"/>
          </a:p>
        </p:txBody>
      </p:sp>
      <p:sp>
        <p:nvSpPr>
          <p:cNvPr id="9" name="Označba mesta številke diapozitiva 8"/>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3405336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amo naslov">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značba mesta datuma 2"/>
          <p:cNvSpPr>
            <a:spLocks noGrp="1"/>
          </p:cNvSpPr>
          <p:nvPr>
            <p:ph type="dt" sz="half" idx="10"/>
          </p:nvPr>
        </p:nvSpPr>
        <p:spPr/>
        <p:txBody>
          <a:bodyPr/>
          <a:lstStyle/>
          <a:p>
            <a:fld id="{EC08612C-F037-4BA6-91CA-183CC848A3F8}" type="datetimeFigureOut">
              <a:rPr lang="sl-SI" smtClean="0"/>
              <a:t>29. 06. 2021</a:t>
            </a:fld>
            <a:endParaRPr lang="sl-SI"/>
          </a:p>
        </p:txBody>
      </p:sp>
      <p:sp>
        <p:nvSpPr>
          <p:cNvPr id="4" name="Označba mesta noge 3"/>
          <p:cNvSpPr>
            <a:spLocks noGrp="1"/>
          </p:cNvSpPr>
          <p:nvPr>
            <p:ph type="ftr" sz="quarter" idx="11"/>
          </p:nvPr>
        </p:nvSpPr>
        <p:spPr/>
        <p:txBody>
          <a:bodyPr/>
          <a:lstStyle/>
          <a:p>
            <a:endParaRPr lang="sl-SI"/>
          </a:p>
        </p:txBody>
      </p:sp>
      <p:sp>
        <p:nvSpPr>
          <p:cNvPr id="5" name="Označba mesta številke diapozitiva 4"/>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2441027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razen">
    <p:spTree>
      <p:nvGrpSpPr>
        <p:cNvPr id="1" name=""/>
        <p:cNvGrpSpPr/>
        <p:nvPr/>
      </p:nvGrpSpPr>
      <p:grpSpPr>
        <a:xfrm>
          <a:off x="0" y="0"/>
          <a:ext cx="0" cy="0"/>
          <a:chOff x="0" y="0"/>
          <a:chExt cx="0" cy="0"/>
        </a:xfrm>
      </p:grpSpPr>
      <p:sp>
        <p:nvSpPr>
          <p:cNvPr id="2" name="Označba mesta datuma 1"/>
          <p:cNvSpPr>
            <a:spLocks noGrp="1"/>
          </p:cNvSpPr>
          <p:nvPr>
            <p:ph type="dt" sz="half" idx="10"/>
          </p:nvPr>
        </p:nvSpPr>
        <p:spPr/>
        <p:txBody>
          <a:bodyPr/>
          <a:lstStyle/>
          <a:p>
            <a:fld id="{EC08612C-F037-4BA6-91CA-183CC848A3F8}" type="datetimeFigureOut">
              <a:rPr lang="sl-SI" smtClean="0"/>
              <a:t>29. 06. 2021</a:t>
            </a:fld>
            <a:endParaRPr lang="sl-SI"/>
          </a:p>
        </p:txBody>
      </p:sp>
      <p:sp>
        <p:nvSpPr>
          <p:cNvPr id="3" name="Označba mesta noge 2"/>
          <p:cNvSpPr>
            <a:spLocks noGrp="1"/>
          </p:cNvSpPr>
          <p:nvPr>
            <p:ph type="ftr" sz="quarter" idx="11"/>
          </p:nvPr>
        </p:nvSpPr>
        <p:spPr/>
        <p:txBody>
          <a:bodyPr/>
          <a:lstStyle/>
          <a:p>
            <a:endParaRPr lang="sl-SI"/>
          </a:p>
        </p:txBody>
      </p:sp>
      <p:sp>
        <p:nvSpPr>
          <p:cNvPr id="4" name="Označba mesta številke diapozitiva 3"/>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2268501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Vsebina z naslovom">
    <p:spTree>
      <p:nvGrpSpPr>
        <p:cNvPr id="1" name=""/>
        <p:cNvGrpSpPr/>
        <p:nvPr/>
      </p:nvGrpSpPr>
      <p:grpSpPr>
        <a:xfrm>
          <a:off x="0" y="0"/>
          <a:ext cx="0" cy="0"/>
          <a:chOff x="0" y="0"/>
          <a:chExt cx="0" cy="0"/>
        </a:xfrm>
      </p:grpSpPr>
      <p:sp>
        <p:nvSpPr>
          <p:cNvPr id="2" name="Naslov 1"/>
          <p:cNvSpPr>
            <a:spLocks noGrp="1"/>
          </p:cNvSpPr>
          <p:nvPr>
            <p:ph type="title"/>
          </p:nvPr>
        </p:nvSpPr>
        <p:spPr>
          <a:xfrm>
            <a:off x="839788" y="457200"/>
            <a:ext cx="3932237" cy="1600200"/>
          </a:xfrm>
        </p:spPr>
        <p:txBody>
          <a:bodyPr anchor="b"/>
          <a:lstStyle>
            <a:lvl1pPr>
              <a:defRPr sz="3200"/>
            </a:lvl1pPr>
          </a:lstStyle>
          <a:p>
            <a:r>
              <a:rPr lang="sl-SI" smtClean="0"/>
              <a:t>Uredite slog naslova matrice</a:t>
            </a:r>
            <a:endParaRPr lang="sl-SI"/>
          </a:p>
        </p:txBody>
      </p:sp>
      <p:sp>
        <p:nvSpPr>
          <p:cNvPr id="3" name="Označba mesta vsebine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besedila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l-SI" smtClean="0"/>
              <a:t>Uredite sloge besedila matrice</a:t>
            </a:r>
          </a:p>
        </p:txBody>
      </p:sp>
      <p:sp>
        <p:nvSpPr>
          <p:cNvPr id="5" name="Označba mesta datuma 4"/>
          <p:cNvSpPr>
            <a:spLocks noGrp="1"/>
          </p:cNvSpPr>
          <p:nvPr>
            <p:ph type="dt" sz="half" idx="10"/>
          </p:nvPr>
        </p:nvSpPr>
        <p:spPr/>
        <p:txBody>
          <a:bodyPr/>
          <a:lstStyle/>
          <a:p>
            <a:fld id="{EC08612C-F037-4BA6-91CA-183CC848A3F8}" type="datetimeFigureOut">
              <a:rPr lang="sl-SI" smtClean="0"/>
              <a:t>29. 06. 2021</a:t>
            </a:fld>
            <a:endParaRPr lang="sl-SI"/>
          </a:p>
        </p:txBody>
      </p:sp>
      <p:sp>
        <p:nvSpPr>
          <p:cNvPr id="6" name="Označba mesta noge 5"/>
          <p:cNvSpPr>
            <a:spLocks noGrp="1"/>
          </p:cNvSpPr>
          <p:nvPr>
            <p:ph type="ftr" sz="quarter" idx="11"/>
          </p:nvPr>
        </p:nvSpPr>
        <p:spPr/>
        <p:txBody>
          <a:bodyPr/>
          <a:lstStyle/>
          <a:p>
            <a:endParaRPr lang="sl-SI"/>
          </a:p>
        </p:txBody>
      </p:sp>
      <p:sp>
        <p:nvSpPr>
          <p:cNvPr id="7" name="Označba mesta številke diapozitiva 6"/>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1928976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Naslov in slika">
    <p:spTree>
      <p:nvGrpSpPr>
        <p:cNvPr id="1" name=""/>
        <p:cNvGrpSpPr/>
        <p:nvPr/>
      </p:nvGrpSpPr>
      <p:grpSpPr>
        <a:xfrm>
          <a:off x="0" y="0"/>
          <a:ext cx="0" cy="0"/>
          <a:chOff x="0" y="0"/>
          <a:chExt cx="0" cy="0"/>
        </a:xfrm>
      </p:grpSpPr>
      <p:sp>
        <p:nvSpPr>
          <p:cNvPr id="2" name="Naslov 1"/>
          <p:cNvSpPr>
            <a:spLocks noGrp="1"/>
          </p:cNvSpPr>
          <p:nvPr>
            <p:ph type="title"/>
          </p:nvPr>
        </p:nvSpPr>
        <p:spPr>
          <a:xfrm>
            <a:off x="839788" y="457200"/>
            <a:ext cx="3932237" cy="1600200"/>
          </a:xfrm>
        </p:spPr>
        <p:txBody>
          <a:bodyPr anchor="b"/>
          <a:lstStyle>
            <a:lvl1pPr>
              <a:defRPr sz="3200"/>
            </a:lvl1pPr>
          </a:lstStyle>
          <a:p>
            <a:r>
              <a:rPr lang="sl-SI" smtClean="0"/>
              <a:t>Uredite slog naslova matrice</a:t>
            </a:r>
            <a:endParaRPr lang="sl-SI"/>
          </a:p>
        </p:txBody>
      </p:sp>
      <p:sp>
        <p:nvSpPr>
          <p:cNvPr id="3" name="Označba mesta slik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l-SI"/>
          </a:p>
        </p:txBody>
      </p:sp>
      <p:sp>
        <p:nvSpPr>
          <p:cNvPr id="4" name="Označba mesta besedila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l-SI" smtClean="0"/>
              <a:t>Uredite sloge besedila matrice</a:t>
            </a:r>
          </a:p>
        </p:txBody>
      </p:sp>
      <p:sp>
        <p:nvSpPr>
          <p:cNvPr id="5" name="Označba mesta datuma 4"/>
          <p:cNvSpPr>
            <a:spLocks noGrp="1"/>
          </p:cNvSpPr>
          <p:nvPr>
            <p:ph type="dt" sz="half" idx="10"/>
          </p:nvPr>
        </p:nvSpPr>
        <p:spPr/>
        <p:txBody>
          <a:bodyPr/>
          <a:lstStyle/>
          <a:p>
            <a:fld id="{EC08612C-F037-4BA6-91CA-183CC848A3F8}" type="datetimeFigureOut">
              <a:rPr lang="sl-SI" smtClean="0"/>
              <a:t>29. 06. 2021</a:t>
            </a:fld>
            <a:endParaRPr lang="sl-SI"/>
          </a:p>
        </p:txBody>
      </p:sp>
      <p:sp>
        <p:nvSpPr>
          <p:cNvPr id="6" name="Označba mesta noge 5"/>
          <p:cNvSpPr>
            <a:spLocks noGrp="1"/>
          </p:cNvSpPr>
          <p:nvPr>
            <p:ph type="ftr" sz="quarter" idx="11"/>
          </p:nvPr>
        </p:nvSpPr>
        <p:spPr/>
        <p:txBody>
          <a:bodyPr/>
          <a:lstStyle/>
          <a:p>
            <a:endParaRPr lang="sl-SI"/>
          </a:p>
        </p:txBody>
      </p:sp>
      <p:sp>
        <p:nvSpPr>
          <p:cNvPr id="7" name="Označba mesta številke diapozitiva 6"/>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3915043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Označba mesta naslova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sl-SI" smtClean="0"/>
              <a:t>Uredite slog naslova matrice</a:t>
            </a:r>
            <a:endParaRPr lang="sl-SI"/>
          </a:p>
        </p:txBody>
      </p:sp>
      <p:sp>
        <p:nvSpPr>
          <p:cNvPr id="3" name="Označba mesta besedila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datum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08612C-F037-4BA6-91CA-183CC848A3F8}" type="datetimeFigureOut">
              <a:rPr lang="sl-SI" smtClean="0"/>
              <a:t>29. 06. 2021</a:t>
            </a:fld>
            <a:endParaRPr lang="sl-SI"/>
          </a:p>
        </p:txBody>
      </p:sp>
      <p:sp>
        <p:nvSpPr>
          <p:cNvPr id="5" name="Označba mesta no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sl-SI"/>
          </a:p>
        </p:txBody>
      </p:sp>
      <p:sp>
        <p:nvSpPr>
          <p:cNvPr id="6" name="Označba mesta številke diapoz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7A2910-94A2-44DE-A027-257A3212538F}" type="slidenum">
              <a:rPr lang="sl-SI" smtClean="0"/>
              <a:t>‹#›</a:t>
            </a:fld>
            <a:endParaRPr lang="sl-SI"/>
          </a:p>
        </p:txBody>
      </p:sp>
    </p:spTree>
    <p:extLst>
      <p:ext uri="{BB962C8B-B14F-4D97-AF65-F5344CB8AC3E}">
        <p14:creationId xmlns:p14="http://schemas.microsoft.com/office/powerpoint/2010/main" val="7476030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l-S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ctrTitle"/>
          </p:nvPr>
        </p:nvSpPr>
        <p:spPr/>
        <p:txBody>
          <a:bodyPr/>
          <a:lstStyle/>
          <a:p>
            <a:r>
              <a:rPr lang="sl-SI" dirty="0" smtClean="0"/>
              <a:t>SMERNICE ZA DIPLOMATIČNI PREPIS NRSS</a:t>
            </a:r>
            <a:endParaRPr lang="sl-SI" dirty="0"/>
          </a:p>
        </p:txBody>
      </p:sp>
      <p:sp>
        <p:nvSpPr>
          <p:cNvPr id="3" name="Podnaslov 2"/>
          <p:cNvSpPr>
            <a:spLocks noGrp="1"/>
          </p:cNvSpPr>
          <p:nvPr>
            <p:ph type="subTitle" idx="1"/>
          </p:nvPr>
        </p:nvSpPr>
        <p:spPr/>
        <p:txBody>
          <a:bodyPr/>
          <a:lstStyle/>
          <a:p>
            <a:endParaRPr lang="sl-SI"/>
          </a:p>
        </p:txBody>
      </p:sp>
    </p:spTree>
    <p:extLst>
      <p:ext uri="{BB962C8B-B14F-4D97-AF65-F5344CB8AC3E}">
        <p14:creationId xmlns:p14="http://schemas.microsoft.com/office/powerpoint/2010/main" val="17387310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Označevanje kitic (</a:t>
            </a:r>
            <a:r>
              <a:rPr lang="sl-SI" dirty="0" err="1" smtClean="0"/>
              <a:t>tei:lg</a:t>
            </a:r>
            <a:r>
              <a:rPr lang="sl-SI" dirty="0" smtClean="0"/>
              <a:t>)</a:t>
            </a:r>
            <a:br>
              <a:rPr lang="sl-SI" dirty="0" smtClean="0"/>
            </a:br>
            <a:r>
              <a:rPr lang="sl-SI" dirty="0" smtClean="0"/>
              <a:t>Prelom odstavka (enter)</a:t>
            </a:r>
            <a:endParaRPr lang="sl-SI" dirty="0"/>
          </a:p>
        </p:txBody>
      </p:sp>
      <p:sp>
        <p:nvSpPr>
          <p:cNvPr id="4" name="Označba mesta vsebine 3"/>
          <p:cNvSpPr>
            <a:spLocks noGrp="1"/>
          </p:cNvSpPr>
          <p:nvPr>
            <p:ph sz="half" idx="1"/>
          </p:nvPr>
        </p:nvSpPr>
        <p:spPr/>
        <p:txBody>
          <a:bodyPr/>
          <a:lstStyle/>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9. </a:t>
            </a: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Ena</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Suesda</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Kaſsala</a:t>
            </a:r>
            <a:r>
              <a:rPr lang="de-AT" dirty="0">
                <a:solidFill>
                  <a:srgbClr val="993300"/>
                </a:solidFill>
                <a:latin typeface="Times New Roman" panose="02020603050405020304" pitchFamily="18" charset="0"/>
                <a:ea typeface="MS Mincho"/>
              </a:rPr>
              <a:t> je</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a:solidFill>
                  <a:srgbClr val="993300"/>
                </a:solidFill>
                <a:latin typeface="Times New Roman" panose="02020603050405020304" pitchFamily="18" charset="0"/>
                <a:ea typeface="MS Mincho"/>
              </a:rPr>
              <a:t>de </a:t>
            </a:r>
            <a:r>
              <a:rPr lang="de-AT" dirty="0" err="1">
                <a:solidFill>
                  <a:srgbClr val="993300"/>
                </a:solidFill>
                <a:latin typeface="Times New Roman" panose="02020603050405020304" pitchFamily="18" charset="0"/>
                <a:ea typeface="MS Mincho"/>
              </a:rPr>
              <a:t>nou</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Meſsÿes</a:t>
            </a:r>
            <a:r>
              <a:rPr lang="de-AT" dirty="0">
                <a:solidFill>
                  <a:srgbClr val="993300"/>
                </a:solidFill>
                <a:latin typeface="Times New Roman" panose="02020603050405020304" pitchFamily="18" charset="0"/>
                <a:ea typeface="MS Mincho"/>
              </a:rPr>
              <a:t> Rojen je</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a:solidFill>
                  <a:srgbClr val="993300"/>
                </a:solidFill>
                <a:latin typeface="Times New Roman" panose="02020603050405020304" pitchFamily="18" charset="0"/>
                <a:ea typeface="MS Mincho"/>
              </a:rPr>
              <a:t>al se je </a:t>
            </a:r>
            <a:r>
              <a:rPr lang="de-AT" dirty="0" err="1">
                <a:solidFill>
                  <a:srgbClr val="993300"/>
                </a:solidFill>
                <a:latin typeface="Times New Roman" panose="02020603050405020304" pitchFamily="18" charset="0"/>
                <a:ea typeface="MS Mincho"/>
              </a:rPr>
              <a:t>nam</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skrila</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sedej</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zhe</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vprashemo</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obeden</a:t>
            </a:r>
            <a:r>
              <a:rPr lang="de-AT" dirty="0">
                <a:solidFill>
                  <a:srgbClr val="993300"/>
                </a:solidFill>
                <a:latin typeface="Times New Roman" panose="02020603050405020304" pitchFamily="18" charset="0"/>
                <a:ea typeface="MS Mincho"/>
              </a:rPr>
              <a:t> na </a:t>
            </a:r>
            <a:r>
              <a:rPr lang="de-AT" dirty="0" err="1">
                <a:solidFill>
                  <a:srgbClr val="993300"/>
                </a:solidFill>
                <a:latin typeface="Times New Roman" panose="02020603050405020304" pitchFamily="18" charset="0"/>
                <a:ea typeface="MS Mincho"/>
              </a:rPr>
              <a:t>veÿ</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err="1" smtClean="0">
                <a:solidFill>
                  <a:srgbClr val="993300"/>
                </a:solidFill>
                <a:latin typeface="Times New Roman" panose="02020603050405020304" pitchFamily="18" charset="0"/>
                <a:ea typeface="MS Mincho"/>
              </a:rPr>
              <a:t>Kej</a:t>
            </a:r>
            <a:r>
              <a:rPr lang="en-GB" dirty="0" smtClean="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Rojen</a:t>
            </a:r>
            <a:r>
              <a:rPr lang="en-GB" dirty="0">
                <a:solidFill>
                  <a:srgbClr val="993300"/>
                </a:solidFill>
                <a:latin typeface="Times New Roman" panose="02020603050405020304" pitchFamily="18" charset="0"/>
                <a:ea typeface="MS Mincho"/>
              </a:rPr>
              <a:t> ta </a:t>
            </a:r>
            <a:r>
              <a:rPr lang="en-GB" dirty="0" err="1">
                <a:solidFill>
                  <a:srgbClr val="993300"/>
                </a:solidFill>
                <a:latin typeface="Times New Roman" panose="02020603050405020304" pitchFamily="18" charset="0"/>
                <a:ea typeface="MS Mincho"/>
              </a:rPr>
              <a:t>bo</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err="1" smtClean="0">
                <a:solidFill>
                  <a:srgbClr val="993300"/>
                </a:solidFill>
                <a:latin typeface="Times New Roman" panose="02020603050405020304" pitchFamily="18" charset="0"/>
                <a:ea typeface="MS Mincho"/>
              </a:rPr>
              <a:t>zheſs</a:t>
            </a:r>
            <a:r>
              <a:rPr lang="en-GB" dirty="0" smtClean="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Nebu</a:t>
            </a:r>
            <a:r>
              <a:rPr lang="en-GB"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S</a:t>
            </a:r>
            <a:r>
              <a:rPr lang="en-GB" dirty="0" err="1" smtClean="0">
                <a:solidFill>
                  <a:srgbClr val="993300"/>
                </a:solidFill>
                <a:latin typeface="Times New Roman" panose="02020603050405020304" pitchFamily="18" charset="0"/>
                <a:ea typeface="MS Mincho"/>
              </a:rPr>
              <a:t>emlo</a:t>
            </a:r>
            <a:endParaRPr lang="sl-SI" dirty="0">
              <a:solidFill>
                <a:srgbClr val="993300"/>
              </a:solidFill>
              <a:latin typeface="Times New Roman" panose="02020603050405020304" pitchFamily="18" charset="0"/>
              <a:ea typeface="MS Mincho"/>
            </a:endParaRPr>
          </a:p>
          <a:p>
            <a:pPr marL="0" indent="0">
              <a:spcAft>
                <a:spcPts val="0"/>
              </a:spcAft>
              <a:buNone/>
            </a:pPr>
            <a:endParaRPr lang="sl-SI" kern="100" spc="25" dirty="0">
              <a:solidFill>
                <a:srgbClr val="17365D"/>
              </a:solidFill>
              <a:latin typeface="Cambria" panose="02040503050406030204" pitchFamily="18" charset="0"/>
              <a:ea typeface="Cambria" panose="02040503050406030204" pitchFamily="18" charset="0"/>
              <a:cs typeface="Cambria" panose="02040503050406030204" pitchFamily="18" charset="0"/>
            </a:endParaRPr>
          </a:p>
        </p:txBody>
      </p:sp>
      <p:pic>
        <p:nvPicPr>
          <p:cNvPr id="6" name="Označba mesta vsebine 5"/>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382572" y="258082"/>
            <a:ext cx="4373489" cy="6552000"/>
          </a:xfrm>
        </p:spPr>
      </p:pic>
    </p:spTree>
    <p:extLst>
      <p:ext uri="{BB962C8B-B14F-4D97-AF65-F5344CB8AC3E}">
        <p14:creationId xmlns:p14="http://schemas.microsoft.com/office/powerpoint/2010/main" val="3407175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Prelom vrstice (dvigalka + enter)</a:t>
            </a:r>
            <a:endParaRPr lang="sl-SI" dirty="0"/>
          </a:p>
        </p:txBody>
      </p:sp>
      <p:sp>
        <p:nvSpPr>
          <p:cNvPr id="3" name="Označba mesta vsebine 2"/>
          <p:cNvSpPr>
            <a:spLocks noGrp="1"/>
          </p:cNvSpPr>
          <p:nvPr>
            <p:ph sz="half" idx="1"/>
          </p:nvPr>
        </p:nvSpPr>
        <p:spPr>
          <a:xfrm>
            <a:off x="117565" y="1825625"/>
            <a:ext cx="6381205" cy="4351338"/>
          </a:xfrm>
        </p:spPr>
        <p:txBody>
          <a:bodyPr/>
          <a:lstStyle/>
          <a:p>
            <a:pPr marL="0" indent="0">
              <a:buNone/>
            </a:pPr>
            <a:r>
              <a:rPr lang="sl-SI" dirty="0" err="1">
                <a:solidFill>
                  <a:schemeClr val="accent2">
                    <a:lumMod val="75000"/>
                  </a:schemeClr>
                </a:solidFill>
              </a:rPr>
              <a:t>Sve</a:t>
            </a:r>
            <a:r>
              <a:rPr lang="sl-SI" dirty="0">
                <a:solidFill>
                  <a:schemeClr val="accent2">
                    <a:lumMod val="75000"/>
                  </a:schemeClr>
                </a:solidFill>
              </a:rPr>
              <a:t> Ti </a:t>
            </a:r>
            <a:r>
              <a:rPr lang="sl-SI" dirty="0" err="1">
                <a:solidFill>
                  <a:schemeClr val="accent2">
                    <a:lumMod val="75000"/>
                  </a:schemeClr>
                </a:solidFill>
              </a:rPr>
              <a:t>tro</a:t>
            </a:r>
            <a:r>
              <a:rPr lang="sl-SI" dirty="0">
                <a:solidFill>
                  <a:schemeClr val="accent2">
                    <a:lumMod val="75000"/>
                  </a:schemeClr>
                </a:solidFill>
              </a:rPr>
              <a:t> ÿ </a:t>
            </a:r>
            <a:r>
              <a:rPr lang="sl-SI" dirty="0" err="1">
                <a:solidFill>
                  <a:schemeClr val="accent2">
                    <a:lumMod val="75000"/>
                  </a:schemeClr>
                </a:solidFill>
              </a:rPr>
              <a:t>zi</a:t>
            </a:r>
            <a:r>
              <a:rPr lang="sl-SI" dirty="0">
                <a:solidFill>
                  <a:schemeClr val="accent2">
                    <a:lumMod val="75000"/>
                  </a:schemeClr>
                </a:solidFill>
              </a:rPr>
              <a:t> </a:t>
            </a:r>
            <a:r>
              <a:rPr lang="sl-SI" dirty="0" err="1">
                <a:solidFill>
                  <a:schemeClr val="accent2">
                    <a:lumMod val="75000"/>
                  </a:schemeClr>
                </a:solidFill>
              </a:rPr>
              <a:t>zhem</a:t>
            </a:r>
            <a:r>
              <a:rPr lang="sl-SI" dirty="0">
                <a:solidFill>
                  <a:schemeClr val="accent2">
                    <a:lumMod val="75000"/>
                  </a:schemeClr>
                </a:solidFill>
              </a:rPr>
              <a:t> moi &lt;</a:t>
            </a:r>
            <a:r>
              <a:rPr lang="sl-SI" dirty="0" err="1">
                <a:solidFill>
                  <a:schemeClr val="accent2">
                    <a:lumMod val="75000"/>
                  </a:schemeClr>
                </a:solidFill>
              </a:rPr>
              <a:t>lb</a:t>
            </a:r>
            <a:r>
              <a:rPr lang="sl-SI" dirty="0">
                <a:solidFill>
                  <a:schemeClr val="accent2">
                    <a:lumMod val="75000"/>
                  </a:schemeClr>
                </a:solidFill>
              </a:rPr>
              <a:t>/&gt;Le </a:t>
            </a:r>
            <a:r>
              <a:rPr lang="sl-SI" dirty="0" err="1">
                <a:solidFill>
                  <a:schemeClr val="accent2">
                    <a:lumMod val="75000"/>
                  </a:schemeClr>
                </a:solidFill>
              </a:rPr>
              <a:t>ben</a:t>
            </a:r>
            <a:r>
              <a:rPr lang="sl-SI" dirty="0">
                <a:solidFill>
                  <a:schemeClr val="accent2">
                    <a:lumMod val="75000"/>
                  </a:schemeClr>
                </a:solidFill>
              </a:rPr>
              <a:t> da </a:t>
            </a:r>
            <a:r>
              <a:rPr lang="sl-SI" dirty="0" smtClean="0">
                <a:solidFill>
                  <a:schemeClr val="accent2">
                    <a:lumMod val="75000"/>
                  </a:schemeClr>
                </a:solidFill>
              </a:rPr>
              <a:t>ti</a:t>
            </a:r>
          </a:p>
          <a:p>
            <a:pPr marL="0" indent="0">
              <a:buNone/>
            </a:pPr>
            <a:r>
              <a:rPr lang="sl-SI" dirty="0">
                <a:solidFill>
                  <a:schemeClr val="accent2">
                    <a:lumMod val="75000"/>
                  </a:schemeClr>
                </a:solidFill>
              </a:rPr>
              <a:t>Sam </a:t>
            </a:r>
            <a:r>
              <a:rPr lang="sl-SI" dirty="0" err="1">
                <a:solidFill>
                  <a:schemeClr val="accent2">
                    <a:lumMod val="75000"/>
                  </a:schemeClr>
                </a:solidFill>
              </a:rPr>
              <a:t>ſe</a:t>
            </a:r>
            <a:r>
              <a:rPr lang="sl-SI" dirty="0">
                <a:solidFill>
                  <a:schemeClr val="accent2">
                    <a:lumMod val="75000"/>
                  </a:schemeClr>
                </a:solidFill>
              </a:rPr>
              <a:t> be </a:t>
            </a:r>
            <a:r>
              <a:rPr lang="sl-SI" dirty="0" err="1">
                <a:solidFill>
                  <a:schemeClr val="accent2">
                    <a:lumMod val="75000"/>
                  </a:schemeClr>
                </a:solidFill>
              </a:rPr>
              <a:t>jioi</a:t>
            </a:r>
            <a:r>
              <a:rPr lang="sl-SI" dirty="0">
                <a:solidFill>
                  <a:schemeClr val="accent2">
                    <a:lumMod val="75000"/>
                  </a:schemeClr>
                </a:solidFill>
              </a:rPr>
              <a:t> </a:t>
            </a:r>
            <a:r>
              <a:rPr lang="sl-SI" dirty="0" err="1">
                <a:solidFill>
                  <a:schemeClr val="accent2">
                    <a:lumMod val="75000"/>
                  </a:schemeClr>
                </a:solidFill>
              </a:rPr>
              <a:t>kenimo</a:t>
            </a:r>
            <a:r>
              <a:rPr lang="sl-SI" dirty="0">
                <a:solidFill>
                  <a:schemeClr val="accent2">
                    <a:lumMod val="75000"/>
                  </a:schemeClr>
                </a:solidFill>
              </a:rPr>
              <a:t> </a:t>
            </a:r>
            <a:r>
              <a:rPr lang="sl-SI" dirty="0" err="1">
                <a:solidFill>
                  <a:schemeClr val="accent2">
                    <a:lumMod val="75000"/>
                  </a:schemeClr>
                </a:solidFill>
              </a:rPr>
              <a:t>offri</a:t>
            </a:r>
            <a:r>
              <a:rPr lang="sl-SI" dirty="0">
                <a:solidFill>
                  <a:schemeClr val="accent2">
                    <a:lumMod val="75000"/>
                  </a:schemeClr>
                </a:solidFill>
              </a:rPr>
              <a:t> &lt;</a:t>
            </a:r>
            <a:r>
              <a:rPr lang="sl-SI" dirty="0" err="1">
                <a:solidFill>
                  <a:schemeClr val="accent2">
                    <a:lumMod val="75000"/>
                  </a:schemeClr>
                </a:solidFill>
              </a:rPr>
              <a:t>lb</a:t>
            </a:r>
            <a:r>
              <a:rPr lang="sl-SI" dirty="0">
                <a:solidFill>
                  <a:schemeClr val="accent2">
                    <a:lumMod val="75000"/>
                  </a:schemeClr>
                </a:solidFill>
              </a:rPr>
              <a:t>/&gt;</a:t>
            </a:r>
            <a:r>
              <a:rPr lang="sl-SI" dirty="0" err="1">
                <a:solidFill>
                  <a:schemeClr val="accent2">
                    <a:lumMod val="75000"/>
                  </a:schemeClr>
                </a:solidFill>
              </a:rPr>
              <a:t>Spra</a:t>
            </a:r>
            <a:r>
              <a:rPr lang="sl-SI" dirty="0">
                <a:solidFill>
                  <a:schemeClr val="accent2">
                    <a:lumMod val="75000"/>
                  </a:schemeClr>
                </a:solidFill>
              </a:rPr>
              <a:t> </a:t>
            </a:r>
            <a:r>
              <a:rPr lang="sl-SI" dirty="0" err="1" smtClean="0">
                <a:solidFill>
                  <a:schemeClr val="accent2">
                    <a:lumMod val="75000"/>
                  </a:schemeClr>
                </a:solidFill>
              </a:rPr>
              <a:t>ffti</a:t>
            </a:r>
            <a:endParaRPr lang="sl-SI" dirty="0" smtClean="0">
              <a:solidFill>
                <a:schemeClr val="accent2">
                  <a:lumMod val="75000"/>
                </a:schemeClr>
              </a:solidFill>
            </a:endParaRPr>
          </a:p>
          <a:p>
            <a:pPr marL="0" indent="0">
              <a:buNone/>
            </a:pPr>
            <a:r>
              <a:rPr lang="sl-SI" dirty="0" err="1">
                <a:solidFill>
                  <a:schemeClr val="accent2">
                    <a:lumMod val="75000"/>
                  </a:schemeClr>
                </a:solidFill>
              </a:rPr>
              <a:t>Tiſto</a:t>
            </a:r>
            <a:r>
              <a:rPr lang="sl-SI" dirty="0">
                <a:solidFill>
                  <a:schemeClr val="accent2">
                    <a:lumMod val="75000"/>
                  </a:schemeClr>
                </a:solidFill>
              </a:rPr>
              <a:t> </a:t>
            </a:r>
            <a:r>
              <a:rPr lang="sl-SI" dirty="0" err="1">
                <a:solidFill>
                  <a:schemeClr val="accent2">
                    <a:lumMod val="75000"/>
                  </a:schemeClr>
                </a:solidFill>
              </a:rPr>
              <a:t>zhem</a:t>
            </a:r>
            <a:r>
              <a:rPr lang="sl-SI" dirty="0">
                <a:solidFill>
                  <a:schemeClr val="accent2">
                    <a:lumMod val="75000"/>
                  </a:schemeClr>
                </a:solidFill>
              </a:rPr>
              <a:t> </a:t>
            </a:r>
            <a:r>
              <a:rPr lang="sl-SI" dirty="0" err="1">
                <a:solidFill>
                  <a:schemeClr val="accent2">
                    <a:lumMod val="75000"/>
                  </a:schemeClr>
                </a:solidFill>
              </a:rPr>
              <a:t>zha</a:t>
            </a:r>
            <a:r>
              <a:rPr lang="sl-SI" dirty="0">
                <a:solidFill>
                  <a:schemeClr val="accent2">
                    <a:lumMod val="75000"/>
                  </a:schemeClr>
                </a:solidFill>
              </a:rPr>
              <a:t> </a:t>
            </a:r>
            <a:r>
              <a:rPr lang="sl-SI" dirty="0" err="1">
                <a:solidFill>
                  <a:schemeClr val="accent2">
                    <a:lumMod val="75000"/>
                  </a:schemeClr>
                </a:solidFill>
              </a:rPr>
              <a:t>ſti</a:t>
            </a:r>
            <a:r>
              <a:rPr lang="sl-SI" dirty="0">
                <a:solidFill>
                  <a:schemeClr val="accent2">
                    <a:lumMod val="75000"/>
                  </a:schemeClr>
                </a:solidFill>
              </a:rPr>
              <a:t> </a:t>
            </a:r>
            <a:r>
              <a:rPr lang="sl-SI" dirty="0" smtClean="0">
                <a:solidFill>
                  <a:schemeClr val="accent2">
                    <a:lumMod val="75000"/>
                  </a:schemeClr>
                </a:solidFill>
              </a:rPr>
              <a:t>ti</a:t>
            </a:r>
          </a:p>
          <a:p>
            <a:pPr marL="0" indent="0">
              <a:buNone/>
            </a:pPr>
            <a:r>
              <a:rPr lang="it-IT" dirty="0" err="1">
                <a:solidFill>
                  <a:schemeClr val="accent2">
                    <a:lumMod val="75000"/>
                  </a:schemeClr>
                </a:solidFill>
              </a:rPr>
              <a:t>Hvalo</a:t>
            </a:r>
            <a:r>
              <a:rPr lang="it-IT" dirty="0">
                <a:solidFill>
                  <a:schemeClr val="accent2">
                    <a:lumMod val="75000"/>
                  </a:schemeClr>
                </a:solidFill>
              </a:rPr>
              <a:t> </a:t>
            </a:r>
            <a:r>
              <a:rPr lang="it-IT" dirty="0" err="1">
                <a:solidFill>
                  <a:schemeClr val="accent2">
                    <a:lumMod val="75000"/>
                  </a:schemeClr>
                </a:solidFill>
              </a:rPr>
              <a:t>niei</a:t>
            </a:r>
            <a:r>
              <a:rPr lang="it-IT" dirty="0">
                <a:solidFill>
                  <a:schemeClr val="accent2">
                    <a:lumMod val="75000"/>
                  </a:schemeClr>
                </a:solidFill>
              </a:rPr>
              <a:t> </a:t>
            </a:r>
            <a:r>
              <a:rPr lang="it-IT" dirty="0" err="1">
                <a:solidFill>
                  <a:schemeClr val="accent2">
                    <a:lumMod val="75000"/>
                  </a:schemeClr>
                </a:solidFill>
              </a:rPr>
              <a:t>ſtu</a:t>
            </a:r>
            <a:r>
              <a:rPr lang="it-IT" dirty="0">
                <a:solidFill>
                  <a:schemeClr val="accent2">
                    <a:lumMod val="75000"/>
                  </a:schemeClr>
                </a:solidFill>
              </a:rPr>
              <a:t> </a:t>
            </a:r>
            <a:r>
              <a:rPr lang="it-IT" dirty="0" err="1">
                <a:solidFill>
                  <a:schemeClr val="accent2">
                    <a:lumMod val="75000"/>
                  </a:schemeClr>
                </a:solidFill>
              </a:rPr>
              <a:t>ri</a:t>
            </a:r>
            <a:r>
              <a:rPr lang="it-IT" dirty="0">
                <a:solidFill>
                  <a:schemeClr val="accent2">
                    <a:lumMod val="75000"/>
                  </a:schemeClr>
                </a:solidFill>
              </a:rPr>
              <a:t> </a:t>
            </a:r>
            <a:r>
              <a:rPr lang="it-IT" dirty="0" smtClean="0">
                <a:solidFill>
                  <a:schemeClr val="accent2">
                    <a:lumMod val="75000"/>
                  </a:schemeClr>
                </a:solidFill>
              </a:rPr>
              <a:t>ti</a:t>
            </a:r>
            <a:endParaRPr lang="sl-SI" dirty="0" smtClean="0">
              <a:solidFill>
                <a:schemeClr val="accent2">
                  <a:lumMod val="75000"/>
                </a:schemeClr>
              </a:solidFill>
            </a:endParaRPr>
          </a:p>
          <a:p>
            <a:pPr marL="0" indent="0">
              <a:buNone/>
            </a:pPr>
            <a:r>
              <a:rPr lang="pl-PL" dirty="0">
                <a:solidFill>
                  <a:schemeClr val="accent2">
                    <a:lumMod val="75000"/>
                  </a:schemeClr>
                </a:solidFill>
              </a:rPr>
              <a:t>Sahva le na do vei ko </a:t>
            </a:r>
            <a:r>
              <a:rPr lang="pl-PL" dirty="0" smtClean="0">
                <a:solidFill>
                  <a:schemeClr val="accent2">
                    <a:lumMod val="75000"/>
                  </a:schemeClr>
                </a:solidFill>
              </a:rPr>
              <a:t>ma</a:t>
            </a:r>
          </a:p>
          <a:p>
            <a:pPr marL="0" indent="0">
              <a:buNone/>
            </a:pPr>
            <a:r>
              <a:rPr lang="pl-PL" dirty="0">
                <a:solidFill>
                  <a:schemeClr val="accent2">
                    <a:lumMod val="75000"/>
                  </a:schemeClr>
                </a:solidFill>
              </a:rPr>
              <a:t>Bo di sve ta troÿ za</a:t>
            </a:r>
            <a:endParaRPr lang="sl-SI" dirty="0">
              <a:solidFill>
                <a:schemeClr val="accent2">
                  <a:lumMod val="75000"/>
                </a:schemeClr>
              </a:solidFill>
            </a:endParaRPr>
          </a:p>
          <a:p>
            <a:pPr marL="0" indent="0">
              <a:buNone/>
            </a:pPr>
            <a:endParaRPr lang="sl-SI" dirty="0" smtClean="0"/>
          </a:p>
          <a:p>
            <a:pPr marL="0" indent="0">
              <a:buNone/>
            </a:pPr>
            <a:endParaRPr lang="sl-SI" dirty="0"/>
          </a:p>
        </p:txBody>
      </p:sp>
      <p:pic>
        <p:nvPicPr>
          <p:cNvPr id="5" name="Označba mesta vsebine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657681" y="2648555"/>
            <a:ext cx="5098561" cy="3276000"/>
          </a:xfrm>
        </p:spPr>
      </p:pic>
    </p:spTree>
    <p:extLst>
      <p:ext uri="{BB962C8B-B14F-4D97-AF65-F5344CB8AC3E}">
        <p14:creationId xmlns:p14="http://schemas.microsoft.com/office/powerpoint/2010/main" val="21599287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Pesem kot prozni tekst (</a:t>
            </a:r>
            <a:r>
              <a:rPr lang="sl-SI" dirty="0" err="1" smtClean="0"/>
              <a:t>tei:ab</a:t>
            </a:r>
            <a:r>
              <a:rPr lang="sl-SI" dirty="0" smtClean="0"/>
              <a:t>)</a:t>
            </a:r>
            <a:endParaRPr lang="sl-SI" dirty="0"/>
          </a:p>
        </p:txBody>
      </p:sp>
      <p:sp>
        <p:nvSpPr>
          <p:cNvPr id="3" name="Označba mesta vsebine 2"/>
          <p:cNvSpPr>
            <a:spLocks noGrp="1"/>
          </p:cNvSpPr>
          <p:nvPr>
            <p:ph sz="half" idx="1"/>
          </p:nvPr>
        </p:nvSpPr>
        <p:spPr/>
        <p:txBody>
          <a:bodyPr/>
          <a:lstStyle/>
          <a:p>
            <a:pPr marL="0" indent="0">
              <a:buNone/>
            </a:pPr>
            <a:r>
              <a:rPr lang="sl-SI" dirty="0"/>
              <a:t>&lt;</a:t>
            </a:r>
            <a:r>
              <a:rPr lang="sl-SI" dirty="0" err="1"/>
              <a:t>ab</a:t>
            </a:r>
            <a:r>
              <a:rPr lang="sl-SI" dirty="0"/>
              <a:t> </a:t>
            </a:r>
            <a:r>
              <a:rPr lang="sl-SI" dirty="0" err="1"/>
              <a:t>type</a:t>
            </a:r>
            <a:r>
              <a:rPr lang="sl-SI" dirty="0"/>
              <a:t>="</a:t>
            </a:r>
            <a:r>
              <a:rPr lang="sl-SI" dirty="0" err="1"/>
              <a:t>lg</a:t>
            </a:r>
            <a:r>
              <a:rPr lang="sl-SI" dirty="0" smtClean="0"/>
              <a:t>"&gt;</a:t>
            </a:r>
          </a:p>
          <a:p>
            <a:pPr marL="0" indent="0">
              <a:buNone/>
            </a:pPr>
            <a:r>
              <a:rPr lang="sl-SI" dirty="0" smtClean="0"/>
              <a:t>&lt;</a:t>
            </a:r>
            <a:r>
              <a:rPr lang="sl-SI" dirty="0" err="1"/>
              <a:t>lb</a:t>
            </a:r>
            <a:r>
              <a:rPr lang="sl-SI" dirty="0"/>
              <a:t>/&gt;Vsak Brat </a:t>
            </a:r>
            <a:r>
              <a:rPr lang="sl-SI" dirty="0" err="1"/>
              <a:t>inu</a:t>
            </a:r>
            <a:r>
              <a:rPr lang="sl-SI" dirty="0"/>
              <a:t> Sestra &lt;</a:t>
            </a:r>
            <a:r>
              <a:rPr lang="sl-SI" dirty="0" err="1"/>
              <a:t>lb</a:t>
            </a:r>
            <a:r>
              <a:rPr lang="sl-SI" dirty="0"/>
              <a:t>/&gt;</a:t>
            </a:r>
            <a:r>
              <a:rPr lang="sl-SI" dirty="0" err="1"/>
              <a:t>Serze</a:t>
            </a:r>
            <a:r>
              <a:rPr lang="sl-SI" dirty="0"/>
              <a:t> </a:t>
            </a:r>
            <a:r>
              <a:rPr lang="sl-SI" dirty="0" err="1"/>
              <a:t>Posdigni</a:t>
            </a:r>
            <a:r>
              <a:rPr lang="sl-SI" dirty="0"/>
              <a:t>, </a:t>
            </a:r>
            <a:r>
              <a:rPr lang="sl-SI" dirty="0" err="1"/>
              <a:t>Iesusa</a:t>
            </a:r>
            <a:r>
              <a:rPr lang="sl-SI" dirty="0"/>
              <a:t> &lt;</a:t>
            </a:r>
            <a:r>
              <a:rPr lang="sl-SI" dirty="0" err="1"/>
              <a:t>lb</a:t>
            </a:r>
            <a:r>
              <a:rPr lang="sl-SI" dirty="0"/>
              <a:t>/&gt;Mario Josepha hvali:</a:t>
            </a:r>
          </a:p>
          <a:p>
            <a:pPr marL="0" indent="0">
              <a:buNone/>
            </a:pPr>
            <a:r>
              <a:rPr lang="sl-SI" dirty="0" smtClean="0"/>
              <a:t>&lt;</a:t>
            </a:r>
            <a:r>
              <a:rPr lang="sl-SI" dirty="0" err="1"/>
              <a:t>lb</a:t>
            </a:r>
            <a:r>
              <a:rPr lang="sl-SI" dirty="0"/>
              <a:t>/&gt;</a:t>
            </a:r>
            <a:r>
              <a:rPr lang="sl-SI" dirty="0" err="1"/>
              <a:t>Klizi</a:t>
            </a:r>
            <a:r>
              <a:rPr lang="sl-SI" dirty="0"/>
              <a:t> </a:t>
            </a:r>
            <a:r>
              <a:rPr lang="sl-SI" dirty="0" err="1"/>
              <a:t>Jesus</a:t>
            </a:r>
            <a:r>
              <a:rPr lang="sl-SI" dirty="0"/>
              <a:t> Maria mojo &lt;</a:t>
            </a:r>
            <a:r>
              <a:rPr lang="sl-SI" dirty="0" err="1"/>
              <a:t>lb</a:t>
            </a:r>
            <a:r>
              <a:rPr lang="sl-SI" dirty="0"/>
              <a:t>/&gt;</a:t>
            </a:r>
            <a:r>
              <a:rPr lang="sl-SI" dirty="0" err="1"/>
              <a:t>Serze</a:t>
            </a:r>
            <a:r>
              <a:rPr lang="sl-SI" dirty="0"/>
              <a:t> moj glas, ô Jo-&lt;</a:t>
            </a:r>
            <a:r>
              <a:rPr lang="sl-SI" dirty="0" err="1"/>
              <a:t>lb</a:t>
            </a:r>
            <a:r>
              <a:rPr lang="sl-SI" dirty="0"/>
              <a:t>/&gt;</a:t>
            </a:r>
            <a:r>
              <a:rPr lang="sl-SI" dirty="0" err="1"/>
              <a:t>seph</a:t>
            </a:r>
            <a:r>
              <a:rPr lang="sl-SI" dirty="0"/>
              <a:t> moj varih </a:t>
            </a:r>
            <a:r>
              <a:rPr lang="sl-SI" dirty="0" err="1"/>
              <a:t>sdajna</a:t>
            </a:r>
            <a:endParaRPr lang="sl-SI" dirty="0"/>
          </a:p>
          <a:p>
            <a:pPr marL="0" indent="0">
              <a:buNone/>
            </a:pPr>
            <a:r>
              <a:rPr lang="sl-SI" dirty="0" smtClean="0"/>
              <a:t>&lt;</a:t>
            </a:r>
            <a:r>
              <a:rPr lang="sl-SI" dirty="0" err="1"/>
              <a:t>lb</a:t>
            </a:r>
            <a:r>
              <a:rPr lang="sl-SI" dirty="0"/>
              <a:t>/&gt;</a:t>
            </a:r>
            <a:r>
              <a:rPr lang="sl-SI" dirty="0" err="1"/>
              <a:t>Posledni</a:t>
            </a:r>
            <a:r>
              <a:rPr lang="sl-SI" dirty="0"/>
              <a:t> </a:t>
            </a:r>
            <a:r>
              <a:rPr lang="sl-SI" dirty="0" err="1"/>
              <a:t>zhass</a:t>
            </a:r>
            <a:r>
              <a:rPr lang="sl-SI" dirty="0"/>
              <a:t>.&lt;/</a:t>
            </a:r>
            <a:r>
              <a:rPr lang="sl-SI" dirty="0" err="1"/>
              <a:t>ab</a:t>
            </a:r>
            <a:r>
              <a:rPr lang="sl-SI" dirty="0"/>
              <a:t>&gt;</a:t>
            </a:r>
          </a:p>
        </p:txBody>
      </p:sp>
      <p:pic>
        <p:nvPicPr>
          <p:cNvPr id="5" name="Označba mesta vsebine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62418" y="2405634"/>
            <a:ext cx="5361963" cy="3888000"/>
          </a:xfrm>
        </p:spPr>
      </p:pic>
    </p:spTree>
    <p:extLst>
      <p:ext uri="{BB962C8B-B14F-4D97-AF65-F5344CB8AC3E}">
        <p14:creationId xmlns:p14="http://schemas.microsoft.com/office/powerpoint/2010/main" val="1127112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a:t>Refren </a:t>
            </a:r>
            <a:r>
              <a:rPr lang="sl-SI" dirty="0" smtClean="0"/>
              <a:t>(</a:t>
            </a:r>
            <a:r>
              <a:rPr lang="sl-SI" dirty="0" err="1" smtClean="0"/>
              <a:t>tei:lgRefrain</a:t>
            </a:r>
            <a:r>
              <a:rPr lang="sl-SI" dirty="0" smtClean="0"/>
              <a:t>)</a:t>
            </a:r>
            <a:endParaRPr lang="sl-SI" dirty="0"/>
          </a:p>
        </p:txBody>
      </p:sp>
      <p:sp>
        <p:nvSpPr>
          <p:cNvPr id="3" name="Označba mesta vsebine 2"/>
          <p:cNvSpPr>
            <a:spLocks noGrp="1"/>
          </p:cNvSpPr>
          <p:nvPr>
            <p:ph idx="1"/>
          </p:nvPr>
        </p:nvSpPr>
        <p:spPr/>
        <p:txBody>
          <a:bodyPr>
            <a:normAutofit fontScale="92500" lnSpcReduction="20000"/>
          </a:bodyPr>
          <a:lstStyle/>
          <a:p>
            <a:pPr marL="0" indent="0">
              <a:buNone/>
            </a:pPr>
            <a:r>
              <a:rPr lang="sl-SI" dirty="0"/>
              <a:t>&lt;</a:t>
            </a:r>
            <a:r>
              <a:rPr lang="sl-SI" dirty="0" err="1"/>
              <a:t>lg</a:t>
            </a:r>
            <a:r>
              <a:rPr lang="sl-SI" dirty="0"/>
              <a:t>&gt;</a:t>
            </a:r>
          </a:p>
          <a:p>
            <a:pPr marL="0" indent="0">
              <a:buNone/>
            </a:pPr>
            <a:r>
              <a:rPr lang="sl-SI" dirty="0"/>
              <a:t>                &lt;l&gt;Stori </a:t>
            </a:r>
            <a:r>
              <a:rPr lang="sl-SI" dirty="0" err="1"/>
              <a:t>naſ</a:t>
            </a:r>
            <a:r>
              <a:rPr lang="sl-SI" dirty="0"/>
              <a:t> de le </a:t>
            </a:r>
            <a:r>
              <a:rPr lang="sl-SI" dirty="0" err="1"/>
              <a:t>shne</a:t>
            </a:r>
            <a:r>
              <a:rPr lang="sl-SI" dirty="0"/>
              <a:t> bi ti&lt;/l&gt;</a:t>
            </a:r>
          </a:p>
          <a:p>
            <a:pPr marL="0" indent="0">
              <a:buNone/>
            </a:pPr>
            <a:r>
              <a:rPr lang="sl-SI" dirty="0"/>
              <a:t>                &lt;l&gt;Te Ne </a:t>
            </a:r>
            <a:r>
              <a:rPr lang="sl-SI" dirty="0" err="1"/>
              <a:t>beshke</a:t>
            </a:r>
            <a:r>
              <a:rPr lang="sl-SI" dirty="0"/>
              <a:t> </a:t>
            </a:r>
            <a:r>
              <a:rPr lang="sl-SI" dirty="0" err="1"/>
              <a:t>erpſhine</a:t>
            </a:r>
            <a:r>
              <a:rPr lang="sl-SI" dirty="0"/>
              <a:t>&lt;/l&gt;</a:t>
            </a:r>
          </a:p>
          <a:p>
            <a:pPr marL="0" indent="0">
              <a:buNone/>
            </a:pPr>
            <a:r>
              <a:rPr lang="sl-SI" dirty="0"/>
              <a:t>                &lt;l&gt;Sveto </a:t>
            </a:r>
            <a:r>
              <a:rPr lang="sl-SI" dirty="0" err="1"/>
              <a:t>Troÿzo</a:t>
            </a:r>
            <a:r>
              <a:rPr lang="sl-SI" dirty="0"/>
              <a:t> </a:t>
            </a:r>
            <a:r>
              <a:rPr lang="sl-SI" dirty="0" err="1"/>
              <a:t>zhaſtiti</a:t>
            </a:r>
            <a:r>
              <a:rPr lang="sl-SI" dirty="0"/>
              <a:t>&lt;/l&gt;</a:t>
            </a:r>
          </a:p>
          <a:p>
            <a:pPr marL="0" indent="0">
              <a:buNone/>
            </a:pPr>
            <a:r>
              <a:rPr lang="sl-SI" dirty="0"/>
              <a:t>                &lt;l&gt;</a:t>
            </a:r>
            <a:r>
              <a:rPr lang="sl-SI" dirty="0" err="1"/>
              <a:t>Natevſe</a:t>
            </a:r>
            <a:r>
              <a:rPr lang="sl-SI" dirty="0"/>
              <a:t> </a:t>
            </a:r>
            <a:r>
              <a:rPr lang="sl-SI" dirty="0" err="1"/>
              <a:t>vezhne</a:t>
            </a:r>
            <a:r>
              <a:rPr lang="sl-SI" dirty="0"/>
              <a:t> </a:t>
            </a:r>
            <a:r>
              <a:rPr lang="sl-SI" dirty="0" err="1"/>
              <a:t>zhaſe</a:t>
            </a:r>
            <a:r>
              <a:rPr lang="sl-SI" dirty="0"/>
              <a:t>&lt;/l&gt;</a:t>
            </a:r>
          </a:p>
          <a:p>
            <a:pPr marL="0" indent="0">
              <a:buNone/>
            </a:pPr>
            <a:r>
              <a:rPr lang="sl-SI" dirty="0"/>
              <a:t>                &lt;</a:t>
            </a:r>
            <a:r>
              <a:rPr lang="sl-SI" dirty="0" err="1"/>
              <a:t>lg</a:t>
            </a:r>
            <a:r>
              <a:rPr lang="sl-SI" dirty="0"/>
              <a:t> </a:t>
            </a:r>
            <a:r>
              <a:rPr lang="sl-SI" dirty="0" err="1"/>
              <a:t>type</a:t>
            </a:r>
            <a:r>
              <a:rPr lang="sl-SI" dirty="0"/>
              <a:t>="</a:t>
            </a:r>
            <a:r>
              <a:rPr lang="sl-SI" dirty="0" err="1"/>
              <a:t>refrain</a:t>
            </a:r>
            <a:r>
              <a:rPr lang="sl-SI" dirty="0"/>
              <a:t>"&gt;</a:t>
            </a:r>
          </a:p>
          <a:p>
            <a:pPr marL="0" indent="0">
              <a:buNone/>
            </a:pPr>
            <a:r>
              <a:rPr lang="sl-SI" dirty="0"/>
              <a:t>                    &lt;l&gt;K </a:t>
            </a:r>
            <a:r>
              <a:rPr lang="sl-SI" dirty="0" err="1"/>
              <a:t>tvoÿ</a:t>
            </a:r>
            <a:r>
              <a:rPr lang="sl-SI" dirty="0"/>
              <a:t> </a:t>
            </a:r>
            <a:r>
              <a:rPr lang="sl-SI" dirty="0" err="1"/>
              <a:t>zhaſti</a:t>
            </a:r>
            <a:r>
              <a:rPr lang="sl-SI" dirty="0"/>
              <a:t> </a:t>
            </a:r>
            <a:r>
              <a:rPr lang="sl-SI" dirty="0" err="1"/>
              <a:t>poijemo</a:t>
            </a:r>
            <a:r>
              <a:rPr lang="sl-SI" dirty="0"/>
              <a:t> </a:t>
            </a:r>
            <a:r>
              <a:rPr lang="sl-SI" dirty="0" err="1"/>
              <a:t>mÿ</a:t>
            </a:r>
            <a:r>
              <a:rPr lang="sl-SI" dirty="0"/>
              <a:t>&lt;/l&gt;</a:t>
            </a:r>
          </a:p>
          <a:p>
            <a:pPr marL="0" indent="0">
              <a:buNone/>
            </a:pPr>
            <a:r>
              <a:rPr lang="sl-SI" dirty="0"/>
              <a:t>                    &lt;l&gt;Maria Mati te </a:t>
            </a:r>
            <a:r>
              <a:rPr lang="sl-SI" dirty="0" err="1"/>
              <a:t>miloſti</a:t>
            </a:r>
            <a:r>
              <a:rPr lang="sl-SI" dirty="0"/>
              <a:t>&lt;/l&gt;</a:t>
            </a:r>
          </a:p>
          <a:p>
            <a:pPr marL="0" indent="0">
              <a:buNone/>
            </a:pPr>
            <a:r>
              <a:rPr lang="sl-SI" dirty="0"/>
              <a:t>                &lt;/</a:t>
            </a:r>
            <a:r>
              <a:rPr lang="sl-SI" dirty="0" err="1"/>
              <a:t>lg</a:t>
            </a:r>
            <a:r>
              <a:rPr lang="sl-SI" dirty="0"/>
              <a:t>&gt;</a:t>
            </a:r>
          </a:p>
          <a:p>
            <a:pPr marL="0" indent="0">
              <a:buNone/>
            </a:pPr>
            <a:r>
              <a:rPr lang="sl-SI" dirty="0"/>
              <a:t>            &lt;/</a:t>
            </a:r>
            <a:r>
              <a:rPr lang="sl-SI" dirty="0" err="1"/>
              <a:t>lg</a:t>
            </a:r>
            <a:r>
              <a:rPr lang="sl-SI" dirty="0"/>
              <a:t>&gt;</a:t>
            </a:r>
          </a:p>
        </p:txBody>
      </p:sp>
    </p:spTree>
    <p:extLst>
      <p:ext uri="{BB962C8B-B14F-4D97-AF65-F5344CB8AC3E}">
        <p14:creationId xmlns:p14="http://schemas.microsoft.com/office/powerpoint/2010/main" val="396296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Naslovi, podnaslovi (Naslov1, Naslov2)</a:t>
            </a:r>
            <a:endParaRPr lang="sl-SI" dirty="0"/>
          </a:p>
        </p:txBody>
      </p:sp>
      <p:sp>
        <p:nvSpPr>
          <p:cNvPr id="3" name="Označba mesta vsebine 2"/>
          <p:cNvSpPr>
            <a:spLocks noGrp="1"/>
          </p:cNvSpPr>
          <p:nvPr>
            <p:ph sz="half" idx="1"/>
          </p:nvPr>
        </p:nvSpPr>
        <p:spPr/>
        <p:txBody>
          <a:bodyPr/>
          <a:lstStyle/>
          <a:p>
            <a:pPr marL="0" indent="0">
              <a:spcAft>
                <a:spcPts val="0"/>
              </a:spcAft>
              <a:buNone/>
            </a:pPr>
            <a:r>
              <a:rPr lang="sl-SI" kern="100" spc="25" dirty="0" err="1">
                <a:solidFill>
                  <a:srgbClr val="17365D"/>
                </a:solidFill>
                <a:latin typeface="Cambria" panose="02040503050406030204" pitchFamily="18" charset="0"/>
                <a:ea typeface="Cambria" panose="02040503050406030204" pitchFamily="18" charset="0"/>
                <a:cs typeface="Cambria" panose="02040503050406030204" pitchFamily="18" charset="0"/>
              </a:rPr>
              <a:t>The</a:t>
            </a:r>
            <a:r>
              <a:rPr lang="sl-SI" kern="100" spc="25" dirty="0">
                <a:solidFill>
                  <a:srgbClr val="17365D"/>
                </a:solidFill>
                <a:latin typeface="Cambria" panose="02040503050406030204" pitchFamily="18" charset="0"/>
                <a:ea typeface="Cambria" panose="02040503050406030204" pitchFamily="18" charset="0"/>
                <a:cs typeface="Cambria" panose="02040503050406030204" pitchFamily="18" charset="0"/>
              </a:rPr>
              <a:t> BVKVE SO ANTONA</a:t>
            </a:r>
            <a:br>
              <a:rPr lang="sl-SI" kern="100" spc="25" dirty="0">
                <a:solidFill>
                  <a:srgbClr val="17365D"/>
                </a:solidFill>
                <a:latin typeface="Cambria" panose="02040503050406030204" pitchFamily="18" charset="0"/>
                <a:ea typeface="Cambria" panose="02040503050406030204" pitchFamily="18" charset="0"/>
                <a:cs typeface="Cambria" panose="02040503050406030204" pitchFamily="18" charset="0"/>
              </a:rPr>
            </a:br>
            <a:r>
              <a:rPr lang="sl-SI" kern="100" spc="25" dirty="0">
                <a:solidFill>
                  <a:srgbClr val="17365D"/>
                </a:solidFill>
                <a:latin typeface="Cambria" panose="02040503050406030204" pitchFamily="18" charset="0"/>
                <a:ea typeface="Cambria" panose="02040503050406030204" pitchFamily="18" charset="0"/>
                <a:cs typeface="Cambria" panose="02040503050406030204" pitchFamily="18" charset="0"/>
              </a:rPr>
              <a:t>KADVNZA. ANNO</a:t>
            </a:r>
          </a:p>
          <a:p>
            <a:pPr marL="0" indent="0">
              <a:spcAft>
                <a:spcPts val="1500"/>
              </a:spcAft>
              <a:buNone/>
            </a:pPr>
            <a:r>
              <a:rPr lang="sl-SI" kern="100" spc="25" dirty="0">
                <a:solidFill>
                  <a:srgbClr val="17365D"/>
                </a:solidFill>
                <a:latin typeface="Cambria" panose="02040503050406030204" pitchFamily="18" charset="0"/>
                <a:ea typeface="Cambria" panose="02040503050406030204" pitchFamily="18" charset="0"/>
                <a:cs typeface="Cambria" panose="02040503050406030204" pitchFamily="18" charset="0"/>
              </a:rPr>
              <a:t>1798.</a:t>
            </a:r>
          </a:p>
          <a:p>
            <a:endParaRPr lang="sl-SI" dirty="0"/>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368602" y="1825625"/>
            <a:ext cx="2788795" cy="4351338"/>
          </a:xfrm>
        </p:spPr>
      </p:pic>
    </p:spTree>
    <p:extLst>
      <p:ext uri="{BB962C8B-B14F-4D97-AF65-F5344CB8AC3E}">
        <p14:creationId xmlns:p14="http://schemas.microsoft.com/office/powerpoint/2010/main" val="2882949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Zaključne besede, dodana besedila (</a:t>
            </a:r>
            <a:r>
              <a:rPr lang="sl-SI" dirty="0" err="1" smtClean="0"/>
              <a:t>tei:closer</a:t>
            </a:r>
            <a:r>
              <a:rPr lang="sl-SI" dirty="0" smtClean="0"/>
              <a:t>)</a:t>
            </a:r>
            <a:endParaRPr lang="sl-SI" dirty="0"/>
          </a:p>
        </p:txBody>
      </p:sp>
      <p:sp>
        <p:nvSpPr>
          <p:cNvPr id="3" name="Označba mesta vsebine 2"/>
          <p:cNvSpPr>
            <a:spLocks noGrp="1"/>
          </p:cNvSpPr>
          <p:nvPr>
            <p:ph sz="half" idx="1"/>
          </p:nvPr>
        </p:nvSpPr>
        <p:spPr>
          <a:xfrm>
            <a:off x="838200" y="1825625"/>
            <a:ext cx="6320246" cy="4351338"/>
          </a:xfrm>
        </p:spPr>
        <p:txBody>
          <a:bodyPr/>
          <a:lstStyle/>
          <a:p>
            <a:pPr marL="0" indent="0">
              <a:buNone/>
            </a:pPr>
            <a:r>
              <a:rPr lang="sl-SI" dirty="0" smtClean="0"/>
              <a:t>Amen</a:t>
            </a:r>
          </a:p>
          <a:p>
            <a:pPr marL="0" indent="0">
              <a:buNone/>
            </a:pPr>
            <a:r>
              <a:rPr lang="sl-SI" dirty="0" err="1"/>
              <a:t>totetri</a:t>
            </a:r>
            <a:r>
              <a:rPr lang="sl-SI" dirty="0"/>
              <a:t> </a:t>
            </a:r>
            <a:r>
              <a:rPr lang="sl-SI" dirty="0" err="1"/>
              <a:t>pesme</a:t>
            </a:r>
            <a:r>
              <a:rPr lang="sl-SI" dirty="0"/>
              <a:t> </a:t>
            </a:r>
            <a:r>
              <a:rPr lang="sl-SI" dirty="0" err="1"/>
              <a:t>ie</a:t>
            </a:r>
            <a:r>
              <a:rPr lang="sl-SI" dirty="0"/>
              <a:t> &lt;</a:t>
            </a:r>
            <a:r>
              <a:rPr lang="sl-SI" dirty="0" err="1"/>
              <a:t>lb</a:t>
            </a:r>
            <a:r>
              <a:rPr lang="sl-SI" dirty="0"/>
              <a:t>/&gt;na re </a:t>
            </a:r>
            <a:r>
              <a:rPr lang="sl-SI" dirty="0" smtClean="0"/>
              <a:t>da </a:t>
            </a:r>
            <a:r>
              <a:rPr lang="sl-SI" dirty="0" err="1" smtClean="0"/>
              <a:t>matia</a:t>
            </a:r>
            <a:r>
              <a:rPr lang="sl-SI" dirty="0" smtClean="0"/>
              <a:t>&lt;</a:t>
            </a:r>
            <a:r>
              <a:rPr lang="sl-SI" dirty="0" err="1" smtClean="0"/>
              <a:t>unclear</a:t>
            </a:r>
            <a:r>
              <a:rPr lang="sl-SI" dirty="0" smtClean="0"/>
              <a:t>&gt;ſ</a:t>
            </a:r>
            <a:r>
              <a:rPr lang="sl-SI" dirty="0"/>
              <a:t>&lt;/</a:t>
            </a:r>
            <a:r>
              <a:rPr lang="sl-SI" dirty="0" err="1"/>
              <a:t>unclear</a:t>
            </a:r>
            <a:r>
              <a:rPr lang="sl-SI" dirty="0"/>
              <a:t>&gt;</a:t>
            </a:r>
          </a:p>
          <a:p>
            <a:pPr marL="0" indent="0">
              <a:buNone/>
            </a:pPr>
            <a:r>
              <a:rPr lang="sl-SI" dirty="0" smtClean="0"/>
              <a:t>&lt;</a:t>
            </a:r>
            <a:r>
              <a:rPr lang="sl-SI" dirty="0" err="1"/>
              <a:t>lb</a:t>
            </a:r>
            <a:r>
              <a:rPr lang="sl-SI" dirty="0"/>
              <a:t>/&gt;</a:t>
            </a:r>
            <a:r>
              <a:rPr lang="sl-SI" dirty="0" err="1"/>
              <a:t>weſiak</a:t>
            </a:r>
            <a:r>
              <a:rPr lang="sl-SI" dirty="0"/>
              <a:t> &lt;</a:t>
            </a:r>
            <a:r>
              <a:rPr lang="sl-SI" dirty="0" err="1"/>
              <a:t>lb</a:t>
            </a:r>
            <a:r>
              <a:rPr lang="sl-SI" dirty="0"/>
              <a:t>/&gt;IHS MARIA</a:t>
            </a:r>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299296" y="1825625"/>
            <a:ext cx="2927408" cy="4351338"/>
          </a:xfrm>
        </p:spPr>
      </p:pic>
    </p:spTree>
    <p:extLst>
      <p:ext uri="{BB962C8B-B14F-4D97-AF65-F5344CB8AC3E}">
        <p14:creationId xmlns:p14="http://schemas.microsoft.com/office/powerpoint/2010/main" val="35362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slov 3"/>
          <p:cNvSpPr>
            <a:spLocks noGrp="1"/>
          </p:cNvSpPr>
          <p:nvPr>
            <p:ph type="title"/>
          </p:nvPr>
        </p:nvSpPr>
        <p:spPr/>
        <p:txBody>
          <a:bodyPr/>
          <a:lstStyle/>
          <a:p>
            <a:r>
              <a:rPr lang="sl-SI" dirty="0" smtClean="0"/>
              <a:t>Citati (</a:t>
            </a:r>
            <a:r>
              <a:rPr lang="sl-SI" dirty="0" err="1" smtClean="0"/>
              <a:t>tei:quote</a:t>
            </a:r>
            <a:r>
              <a:rPr lang="sl-SI" dirty="0" smtClean="0"/>
              <a:t>)</a:t>
            </a:r>
            <a:endParaRPr lang="sl-SI" dirty="0"/>
          </a:p>
        </p:txBody>
      </p:sp>
      <p:sp>
        <p:nvSpPr>
          <p:cNvPr id="5" name="Označba mesta vsebine 4"/>
          <p:cNvSpPr>
            <a:spLocks noGrp="1"/>
          </p:cNvSpPr>
          <p:nvPr>
            <p:ph idx="1"/>
          </p:nvPr>
        </p:nvSpPr>
        <p:spPr/>
        <p:txBody>
          <a:bodyPr/>
          <a:lstStyle/>
          <a:p>
            <a:pPr marL="0" indent="0">
              <a:lnSpc>
                <a:spcPct val="115000"/>
              </a:lnSpc>
              <a:spcAft>
                <a:spcPts val="1050"/>
              </a:spcAft>
              <a:buNone/>
            </a:pP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“Nebo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ino</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zemla</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bota</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prejšle</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moje</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besede</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pa ne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bodo</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prejšle</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a:t>
            </a:r>
            <a:endParaRPr lang="sl-SI" dirty="0">
              <a:latin typeface="Calibri" panose="020F0502020204030204" pitchFamily="34" charset="0"/>
              <a:ea typeface="Calibri" panose="020F0502020204030204" pitchFamily="34" charset="0"/>
              <a:cs typeface="Times New Roman" panose="02020603050405020304" pitchFamily="18" charset="0"/>
            </a:endParaRPr>
          </a:p>
          <a:p>
            <a:endParaRPr lang="sl-SI" dirty="0"/>
          </a:p>
        </p:txBody>
      </p:sp>
    </p:spTree>
    <p:extLst>
      <p:ext uri="{BB962C8B-B14F-4D97-AF65-F5344CB8AC3E}">
        <p14:creationId xmlns:p14="http://schemas.microsoft.com/office/powerpoint/2010/main" val="23329356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Parafraze citatov (</a:t>
            </a:r>
            <a:r>
              <a:rPr lang="sl-SI" dirty="0" err="1" smtClean="0"/>
              <a:t>tei:q</a:t>
            </a:r>
            <a:r>
              <a:rPr lang="sl-SI" dirty="0" smtClean="0"/>
              <a:t>)</a:t>
            </a:r>
            <a:endParaRPr lang="sl-SI" dirty="0"/>
          </a:p>
        </p:txBody>
      </p:sp>
      <p:sp>
        <p:nvSpPr>
          <p:cNvPr id="3" name="Označba mesta vsebine 2"/>
          <p:cNvSpPr>
            <a:spLocks noGrp="1"/>
          </p:cNvSpPr>
          <p:nvPr>
            <p:ph idx="1"/>
          </p:nvPr>
        </p:nvSpPr>
        <p:spPr/>
        <p:txBody>
          <a:bodyPr/>
          <a:lstStyle/>
          <a:p>
            <a:pPr marL="0" indent="0">
              <a:buNone/>
            </a:pPr>
            <a:r>
              <a:rPr lang="en-GB" i="1" dirty="0">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Deus </a:t>
            </a:r>
            <a:r>
              <a:rPr lang="en-GB" i="1" dirty="0" err="1">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naturâ</a:t>
            </a:r>
            <a:r>
              <a:rPr lang="en-GB" i="1" dirty="0">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sua</a:t>
            </a:r>
            <a:r>
              <a:rPr lang="en-GB" i="1" dirty="0">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misericors</a:t>
            </a:r>
            <a:r>
              <a:rPr lang="en-GB" i="1" dirty="0">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a:t>
            </a:r>
            <a:r>
              <a:rPr lang="en-GB" dirty="0">
                <a:latin typeface="Cambria" panose="02040503050406030204" pitchFamily="18" charset="0"/>
                <a:ea typeface="Calibri" panose="020F0502020204030204" pitchFamily="34" charset="0"/>
                <a:cs typeface="Times New Roman" panose="02020603050405020304" pitchFamily="18" charset="0"/>
              </a:rPr>
              <a:t> </a:t>
            </a:r>
            <a:r>
              <a:rPr lang="en-GB" i="1" dirty="0">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de </a:t>
            </a:r>
            <a:r>
              <a:rPr lang="en-GB" i="1" dirty="0" err="1">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ie</a:t>
            </a:r>
            <a:r>
              <a:rPr lang="en-GB" i="1" dirty="0">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 Bug od nature </a:t>
            </a:r>
            <a:r>
              <a:rPr lang="en-GB" i="1" dirty="0" err="1">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dobrutliu</a:t>
            </a:r>
            <a:r>
              <a:rPr lang="en-GB" i="1" dirty="0">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 </a:t>
            </a:r>
            <a:r>
              <a:rPr lang="en-GB" i="1" dirty="0" err="1">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inu</a:t>
            </a:r>
            <a:r>
              <a:rPr lang="en-GB" i="1" dirty="0">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 </a:t>
            </a:r>
            <a:r>
              <a:rPr lang="en-GB" i="1" dirty="0" err="1">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milostou</a:t>
            </a:r>
            <a:endParaRPr lang="sl-SI" dirty="0"/>
          </a:p>
        </p:txBody>
      </p:sp>
    </p:spTree>
    <p:extLst>
      <p:ext uri="{BB962C8B-B14F-4D97-AF65-F5344CB8AC3E}">
        <p14:creationId xmlns:p14="http://schemas.microsoft.com/office/powerpoint/2010/main" val="708577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Bibliografska navedba (</a:t>
            </a:r>
            <a:r>
              <a:rPr lang="sl-SI" dirty="0" err="1" smtClean="0"/>
              <a:t>tei:bibl</a:t>
            </a:r>
            <a:r>
              <a:rPr lang="sl-SI" dirty="0" smtClean="0"/>
              <a:t>)</a:t>
            </a:r>
            <a:endParaRPr lang="sl-SI" dirty="0"/>
          </a:p>
        </p:txBody>
      </p:sp>
      <p:sp>
        <p:nvSpPr>
          <p:cNvPr id="3" name="Označba mesta vsebine 2"/>
          <p:cNvSpPr>
            <a:spLocks noGrp="1"/>
          </p:cNvSpPr>
          <p:nvPr>
            <p:ph idx="1"/>
          </p:nvPr>
        </p:nvSpPr>
        <p:spPr/>
        <p:txBody>
          <a:bodyPr/>
          <a:lstStyle/>
          <a:p>
            <a:pPr marL="0" indent="0">
              <a:buNone/>
            </a:pPr>
            <a:r>
              <a:rPr lang="en-GB" i="1" dirty="0" err="1">
                <a:solidFill>
                  <a:srgbClr val="808000"/>
                </a:solidFill>
                <a:effectLst>
                  <a:outerShdw sx="0" sy="0">
                    <a:srgbClr val="000000"/>
                  </a:outerShdw>
                </a:effectLst>
                <a:latin typeface="Calibri" panose="020F0502020204030204" pitchFamily="34" charset="0"/>
                <a:ea typeface="Calibri" panose="020F0502020204030204" pitchFamily="34" charset="0"/>
                <a:cs typeface="Times New Roman" panose="02020603050405020304" pitchFamily="18" charset="0"/>
              </a:rPr>
              <a:t>Luk</a:t>
            </a:r>
            <a:r>
              <a:rPr lang="en-GB" i="1" dirty="0">
                <a:solidFill>
                  <a:srgbClr val="808000"/>
                </a:solidFill>
                <a:effectLst>
                  <a:outerShdw sx="0" sy="0">
                    <a:srgbClr val="000000"/>
                  </a:outerShdw>
                </a:effectLst>
                <a:latin typeface="Calibri" panose="020F0502020204030204" pitchFamily="34" charset="0"/>
                <a:ea typeface="Calibri" panose="020F0502020204030204" pitchFamily="34" charset="0"/>
                <a:cs typeface="Times New Roman" panose="02020603050405020304" pitchFamily="18" charset="0"/>
              </a:rPr>
              <a:t> 21,33</a:t>
            </a:r>
            <a:endParaRPr lang="sl-SI" dirty="0"/>
          </a:p>
        </p:txBody>
      </p:sp>
    </p:spTree>
    <p:extLst>
      <p:ext uri="{BB962C8B-B14F-4D97-AF65-F5344CB8AC3E}">
        <p14:creationId xmlns:p14="http://schemas.microsoft.com/office/powerpoint/2010/main" val="42413712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5"/>
            <a:ext cx="5373189" cy="1325563"/>
          </a:xfrm>
        </p:spPr>
        <p:txBody>
          <a:bodyPr/>
          <a:lstStyle/>
          <a:p>
            <a:r>
              <a:rPr lang="sl-SI" dirty="0" smtClean="0"/>
              <a:t>Okrajšave, </a:t>
            </a:r>
            <a:r>
              <a:rPr lang="sl-SI" dirty="0" err="1" smtClean="0"/>
              <a:t>brevigrafi</a:t>
            </a:r>
            <a:r>
              <a:rPr lang="sl-SI" dirty="0" smtClean="0"/>
              <a:t> (</a:t>
            </a:r>
            <a:r>
              <a:rPr lang="sl-SI" dirty="0" err="1" smtClean="0"/>
              <a:t>tei:abbr</a:t>
            </a:r>
            <a:r>
              <a:rPr lang="sl-SI" dirty="0" smtClean="0"/>
              <a:t>)</a:t>
            </a:r>
            <a:endParaRPr lang="sl-SI" dirty="0"/>
          </a:p>
        </p:txBody>
      </p:sp>
      <p:sp>
        <p:nvSpPr>
          <p:cNvPr id="3" name="Označba mesta vsebine 2"/>
          <p:cNvSpPr>
            <a:spLocks noGrp="1"/>
          </p:cNvSpPr>
          <p:nvPr>
            <p:ph sz="half" idx="1"/>
          </p:nvPr>
        </p:nvSpPr>
        <p:spPr>
          <a:xfrm>
            <a:off x="248194" y="1825625"/>
            <a:ext cx="5771606" cy="4351338"/>
          </a:xfrm>
        </p:spPr>
        <p:txBody>
          <a:bodyPr/>
          <a:lstStyle/>
          <a:p>
            <a:pPr marL="0" indent="0">
              <a:lnSpc>
                <a:spcPct val="115000"/>
              </a:lnSpc>
              <a:spcBef>
                <a:spcPts val="2400"/>
              </a:spcBef>
              <a:spcAft>
                <a:spcPts val="0"/>
              </a:spcAft>
              <a:buNone/>
            </a:pPr>
            <a:r>
              <a:rPr lang="sl-SI" b="1" kern="0" dirty="0" err="1">
                <a:solidFill>
                  <a:srgbClr val="365F91"/>
                </a:solidFill>
                <a:latin typeface="Cambria" panose="02040503050406030204" pitchFamily="18" charset="0"/>
                <a:ea typeface="Cambria" panose="02040503050406030204" pitchFamily="18" charset="0"/>
                <a:cs typeface="Cambria" panose="02040503050406030204" pitchFamily="18" charset="0"/>
              </a:rPr>
              <a:t>arria</a:t>
            </a:r>
            <a:r>
              <a:rPr lang="sl-SI" b="1" kern="0" dirty="0">
                <a:solidFill>
                  <a:srgbClr val="365F91"/>
                </a:solidFill>
                <a:latin typeface="Cambria" panose="02040503050406030204" pitchFamily="18" charset="0"/>
                <a:ea typeface="Cambria" panose="02040503050406030204" pitchFamily="18" charset="0"/>
                <a:cs typeface="Cambria" panose="02040503050406030204" pitchFamily="18" charset="0"/>
              </a:rPr>
              <a:t> </a:t>
            </a:r>
            <a:r>
              <a:rPr lang="sl-SI" b="1" kern="0" dirty="0" err="1">
                <a:solidFill>
                  <a:srgbClr val="365F91"/>
                </a:solidFill>
                <a:latin typeface="Cambria" panose="02040503050406030204" pitchFamily="18" charset="0"/>
                <a:ea typeface="Cambria" panose="02040503050406030204" pitchFamily="18" charset="0"/>
                <a:cs typeface="Cambria" panose="02040503050406030204" pitchFamily="18" charset="0"/>
              </a:rPr>
              <a:t>Peiſsmj</a:t>
            </a:r>
            <a:r>
              <a:rPr lang="sl-SI" b="1" kern="0" dirty="0">
                <a:solidFill>
                  <a:srgbClr val="365F91"/>
                </a:solidFill>
                <a:latin typeface="Cambria" panose="02040503050406030204" pitchFamily="18" charset="0"/>
                <a:ea typeface="Cambria" panose="02040503050406030204" pitchFamily="18" charset="0"/>
                <a:cs typeface="Cambria" panose="02040503050406030204" pitchFamily="18" charset="0"/>
              </a:rPr>
              <a:t> Rez ave </a:t>
            </a:r>
            <a:r>
              <a:rPr lang="en-GB" b="1" kern="0" dirty="0">
                <a:solidFill>
                  <a:srgbClr val="365F91"/>
                </a:solidFill>
                <a:latin typeface="Cambria" panose="02040503050406030204" pitchFamily="18" charset="0"/>
                <a:ea typeface="Cambria" panose="02040503050406030204" pitchFamily="18" charset="0"/>
                <a:cs typeface="Times New Roman" panose="02020603050405020304" pitchFamily="18" charset="0"/>
              </a:rPr>
              <a:t>Maria</a:t>
            </a:r>
            <a:r>
              <a:rPr lang="en-GB" b="1" kern="0" dirty="0">
                <a:solidFill>
                  <a:srgbClr val="365F91"/>
                </a:solidFill>
                <a:latin typeface="Cambria" panose="02040503050406030204" pitchFamily="18" charset="0"/>
                <a:ea typeface="Cambria" panose="02040503050406030204" pitchFamily="18" charset="0"/>
                <a:cs typeface="Cambria" panose="02040503050406030204" pitchFamily="18" charset="0"/>
              </a:rPr>
              <a:t> </a:t>
            </a:r>
            <a:r>
              <a:rPr lang="en-GB" u="dotted" kern="0" dirty="0" err="1">
                <a:solidFill>
                  <a:srgbClr val="0000FF"/>
                </a:solidFill>
                <a:latin typeface="Cambria" panose="02040503050406030204" pitchFamily="18" charset="0"/>
                <a:ea typeface="Cambria" panose="02040503050406030204" pitchFamily="18" charset="0"/>
                <a:cs typeface="Times New Roman" panose="02020603050405020304" pitchFamily="18" charset="0"/>
              </a:rPr>
              <a:t>etc</a:t>
            </a:r>
            <a:r>
              <a:rPr lang="en-GB" u="dotted" kern="0" dirty="0">
                <a:solidFill>
                  <a:srgbClr val="0000FF"/>
                </a:solidFill>
                <a:latin typeface="Cambria" panose="02040503050406030204" pitchFamily="18" charset="0"/>
                <a:ea typeface="Cambria" panose="02040503050406030204" pitchFamily="18" charset="0"/>
                <a:cs typeface="Times New Roman" panose="02020603050405020304" pitchFamily="18" charset="0"/>
              </a:rPr>
              <a:t> :</a:t>
            </a:r>
            <a:r>
              <a:rPr lang="en-GB" b="1" kern="0" dirty="0">
                <a:solidFill>
                  <a:srgbClr val="365F91"/>
                </a:solidFill>
                <a:latin typeface="Cambria" panose="02040503050406030204" pitchFamily="18" charset="0"/>
                <a:ea typeface="Cambria" panose="02040503050406030204" pitchFamily="18" charset="0"/>
                <a:cs typeface="Cambria" panose="02040503050406030204" pitchFamily="18" charset="0"/>
              </a:rPr>
              <a:t> </a:t>
            </a:r>
            <a:endParaRPr lang="sl-SI" b="1" kern="0" dirty="0">
              <a:solidFill>
                <a:srgbClr val="365F91"/>
              </a:solidFill>
              <a:latin typeface="Cambria" panose="02040503050406030204" pitchFamily="18" charset="0"/>
              <a:ea typeface="Cambria" panose="02040503050406030204" pitchFamily="18" charset="0"/>
              <a:cs typeface="Cambria" panose="02040503050406030204" pitchFamily="18" charset="0"/>
            </a:endParaRPr>
          </a:p>
          <a:p>
            <a:endParaRPr lang="sl-SI" dirty="0"/>
          </a:p>
        </p:txBody>
      </p:sp>
      <p:pic>
        <p:nvPicPr>
          <p:cNvPr id="7" name="Označba mesta vsebine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265006" y="94796"/>
            <a:ext cx="4469609" cy="6696000"/>
          </a:xfrm>
        </p:spPr>
      </p:pic>
    </p:spTree>
    <p:extLst>
      <p:ext uri="{BB962C8B-B14F-4D97-AF65-F5344CB8AC3E}">
        <p14:creationId xmlns:p14="http://schemas.microsoft.com/office/powerpoint/2010/main" val="2888001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5"/>
            <a:ext cx="10515600" cy="869315"/>
          </a:xfrm>
        </p:spPr>
        <p:txBody>
          <a:bodyPr/>
          <a:lstStyle/>
          <a:p>
            <a:r>
              <a:rPr lang="sl-SI" dirty="0" smtClean="0"/>
              <a:t>Narodna in univerzitetna knjižnica</a:t>
            </a:r>
            <a:endParaRPr lang="sl-SI" dirty="0"/>
          </a:p>
        </p:txBody>
      </p:sp>
      <p:sp>
        <p:nvSpPr>
          <p:cNvPr id="3" name="Označba mesta vsebine 2"/>
          <p:cNvSpPr>
            <a:spLocks noGrp="1"/>
          </p:cNvSpPr>
          <p:nvPr>
            <p:ph idx="1"/>
          </p:nvPr>
        </p:nvSpPr>
        <p:spPr>
          <a:xfrm>
            <a:off x="71845" y="1541416"/>
            <a:ext cx="12120155" cy="5199017"/>
          </a:xfrm>
        </p:spPr>
        <p:txBody>
          <a:bodyPr>
            <a:normAutofit fontScale="92500" lnSpcReduction="10000"/>
          </a:bodyPr>
          <a:lstStyle/>
          <a:p>
            <a:pPr marL="514350" indent="-514350">
              <a:buAutoNum type="arabicPeriod"/>
            </a:pPr>
            <a:r>
              <a:rPr lang="sl-SI" dirty="0" smtClean="0"/>
              <a:t>Ms </a:t>
            </a:r>
            <a:r>
              <a:rPr lang="sl-SI" dirty="0"/>
              <a:t>689: Zbirka katoliških nabožnih tekstov iz Prekmurja. 2. pol. 18. in 1. pol. 19. stol (Iz zapuščine Davorina Trstenjaka v Starem trgu. Dar 28. 3. 1947, Janko </a:t>
            </a:r>
            <a:r>
              <a:rPr lang="sl-SI" dirty="0" err="1"/>
              <a:t>Šlebinger</a:t>
            </a:r>
            <a:r>
              <a:rPr lang="sl-SI" dirty="0"/>
              <a:t> iz Ljubljane)</a:t>
            </a:r>
          </a:p>
          <a:p>
            <a:pPr marL="514350" indent="-514350">
              <a:buAutoNum type="arabicPeriod"/>
            </a:pPr>
            <a:r>
              <a:rPr lang="sl-SI" dirty="0" smtClean="0"/>
              <a:t>Ms </a:t>
            </a:r>
            <a:r>
              <a:rPr lang="sl-SI" dirty="0"/>
              <a:t>1269: Cerkvena pesmarica iz Prekmurja </a:t>
            </a:r>
          </a:p>
          <a:p>
            <a:pPr marL="514350" indent="-514350">
              <a:buAutoNum type="arabicPeriod"/>
            </a:pPr>
            <a:r>
              <a:rPr lang="sl-SI" dirty="0" smtClean="0"/>
              <a:t>Ms </a:t>
            </a:r>
            <a:r>
              <a:rPr lang="sl-SI" dirty="0"/>
              <a:t>1320: Cerkvena pesmarica iz Prekmurja </a:t>
            </a:r>
          </a:p>
          <a:p>
            <a:pPr marL="514350" indent="-514350">
              <a:buAutoNum type="arabicPeriod"/>
            </a:pPr>
            <a:r>
              <a:rPr lang="sl-SI" dirty="0" smtClean="0"/>
              <a:t>Ms </a:t>
            </a:r>
            <a:r>
              <a:rPr lang="sl-SI" dirty="0"/>
              <a:t>1338: Cerkvena pesmarica iz Prekmurja</a:t>
            </a:r>
          </a:p>
          <a:p>
            <a:pPr marL="514350" indent="-514350">
              <a:buAutoNum type="arabicPeriod"/>
            </a:pPr>
            <a:r>
              <a:rPr lang="sl-SI" dirty="0" smtClean="0"/>
              <a:t>Ms </a:t>
            </a:r>
            <a:r>
              <a:rPr lang="sl-SI" dirty="0"/>
              <a:t>1485 Zbirke pesmi: </a:t>
            </a:r>
          </a:p>
          <a:p>
            <a:pPr marL="0" indent="0">
              <a:buNone/>
            </a:pPr>
            <a:r>
              <a:rPr lang="sl-SI" dirty="0" smtClean="0"/>
              <a:t>	Markišavska </a:t>
            </a:r>
            <a:r>
              <a:rPr lang="sl-SI" dirty="0"/>
              <a:t>pesmarica iz leta </a:t>
            </a:r>
            <a:r>
              <a:rPr lang="sl-SI" dirty="0" smtClean="0"/>
              <a:t>1631/32 </a:t>
            </a:r>
          </a:p>
          <a:p>
            <a:pPr marL="0" indent="0">
              <a:buNone/>
            </a:pPr>
            <a:r>
              <a:rPr lang="sl-SI" dirty="0"/>
              <a:t>	</a:t>
            </a:r>
            <a:r>
              <a:rPr lang="sl-SI" dirty="0" smtClean="0"/>
              <a:t>Prekmurska </a:t>
            </a:r>
            <a:r>
              <a:rPr lang="sl-SI" dirty="0"/>
              <a:t>pesmarica (zapisovalec </a:t>
            </a:r>
            <a:r>
              <a:rPr lang="sl-SI" dirty="0" err="1"/>
              <a:t>Joanes</a:t>
            </a:r>
            <a:r>
              <a:rPr lang="sl-SI" dirty="0"/>
              <a:t> Sadi</a:t>
            </a:r>
            <a:r>
              <a:rPr lang="sl-SI" dirty="0" smtClean="0"/>
              <a:t>) </a:t>
            </a:r>
          </a:p>
          <a:p>
            <a:pPr marL="0" indent="0">
              <a:buNone/>
            </a:pPr>
            <a:r>
              <a:rPr lang="sl-SI" dirty="0" smtClean="0"/>
              <a:t>	Prekmurska protestantska pesmarica (druga polovica 18. stoletja): </a:t>
            </a:r>
            <a:r>
              <a:rPr lang="sl-SI" i="1" dirty="0" err="1" smtClean="0"/>
              <a:t>Szlovenszke</a:t>
            </a:r>
            <a:r>
              <a:rPr lang="sl-SI" i="1" dirty="0" smtClean="0"/>
              <a:t> 	</a:t>
            </a:r>
            <a:r>
              <a:rPr lang="sl-SI" i="1" dirty="0" err="1" smtClean="0"/>
              <a:t>Dühovne</a:t>
            </a:r>
            <a:r>
              <a:rPr lang="sl-SI" i="1" dirty="0" smtClean="0"/>
              <a:t> </a:t>
            </a:r>
            <a:r>
              <a:rPr lang="sl-SI" i="1" dirty="0" err="1"/>
              <a:t>peszmi</a:t>
            </a:r>
            <a:r>
              <a:rPr lang="sl-SI" i="1" dirty="0"/>
              <a:t> </a:t>
            </a:r>
            <a:r>
              <a:rPr lang="sl-SI" i="1" dirty="0" err="1"/>
              <a:t>piszane</a:t>
            </a:r>
            <a:r>
              <a:rPr lang="sl-SI" i="1" dirty="0"/>
              <a:t> po Berke </a:t>
            </a:r>
            <a:r>
              <a:rPr lang="sl-SI" i="1" dirty="0" err="1"/>
              <a:t>Balázsi</a:t>
            </a:r>
            <a:r>
              <a:rPr lang="sl-SI" i="1" dirty="0"/>
              <a:t> v </a:t>
            </a:r>
            <a:r>
              <a:rPr lang="sl-SI" i="1" dirty="0" err="1"/>
              <a:t>Nemes</a:t>
            </a:r>
            <a:r>
              <a:rPr lang="sl-SI" i="1" dirty="0"/>
              <a:t> </a:t>
            </a:r>
            <a:r>
              <a:rPr lang="sl-SI" i="1" dirty="0" err="1"/>
              <a:t>Csobi</a:t>
            </a:r>
            <a:r>
              <a:rPr lang="sl-SI" i="1" dirty="0"/>
              <a:t> </a:t>
            </a:r>
            <a:r>
              <a:rPr lang="sl-SI" dirty="0"/>
              <a:t>(1768, 1769) </a:t>
            </a:r>
            <a:endParaRPr lang="sl-SI" dirty="0" smtClean="0"/>
          </a:p>
          <a:p>
            <a:pPr marL="0" indent="0">
              <a:buNone/>
            </a:pPr>
            <a:r>
              <a:rPr lang="sl-SI" dirty="0"/>
              <a:t>	</a:t>
            </a:r>
            <a:r>
              <a:rPr lang="sl-SI" dirty="0" smtClean="0"/>
              <a:t>Prekmurska </a:t>
            </a:r>
            <a:r>
              <a:rPr lang="sl-SI" dirty="0"/>
              <a:t>rokopisna pesmarica </a:t>
            </a:r>
            <a:endParaRPr lang="sl-SI" dirty="0" smtClean="0"/>
          </a:p>
        </p:txBody>
      </p:sp>
    </p:spTree>
    <p:extLst>
      <p:ext uri="{BB962C8B-B14F-4D97-AF65-F5344CB8AC3E}">
        <p14:creationId xmlns:p14="http://schemas.microsoft.com/office/powerpoint/2010/main" val="40953162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143691" y="365125"/>
            <a:ext cx="6766559" cy="1325563"/>
          </a:xfrm>
        </p:spPr>
        <p:txBody>
          <a:bodyPr>
            <a:normAutofit fontScale="90000"/>
          </a:bodyPr>
          <a:lstStyle/>
          <a:p>
            <a:r>
              <a:rPr lang="pl-PL" dirty="0" smtClean="0"/>
              <a:t>Besedilo, ki ga je pisec v rokopisu sam prečrtal:</a:t>
            </a:r>
            <a:r>
              <a:rPr lang="sl-SI" dirty="0" smtClean="0"/>
              <a:t>(</a:t>
            </a:r>
            <a:r>
              <a:rPr lang="sl-SI" dirty="0" err="1" smtClean="0"/>
              <a:t>tei:del</a:t>
            </a:r>
            <a:r>
              <a:rPr lang="sl-SI" dirty="0" smtClean="0"/>
              <a:t>)</a:t>
            </a:r>
            <a:endParaRPr lang="sl-SI" dirty="0"/>
          </a:p>
        </p:txBody>
      </p:sp>
      <p:sp>
        <p:nvSpPr>
          <p:cNvPr id="3" name="Označba mesta vsebine 2"/>
          <p:cNvSpPr>
            <a:spLocks noGrp="1"/>
          </p:cNvSpPr>
          <p:nvPr>
            <p:ph sz="half" idx="1"/>
          </p:nvPr>
        </p:nvSpPr>
        <p:spPr/>
        <p:txBody>
          <a:bodyPr/>
          <a:lstStyle/>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10.</a:t>
            </a:r>
          </a:p>
          <a:p>
            <a:pPr marL="0" indent="0">
              <a:spcBef>
                <a:spcPts val="300"/>
              </a:spcBef>
              <a:spcAft>
                <a:spcPts val="300"/>
              </a:spcAft>
              <a:buNone/>
            </a:pPr>
            <a:r>
              <a:rPr lang="sl-SI" dirty="0" err="1">
                <a:solidFill>
                  <a:srgbClr val="993300"/>
                </a:solidFill>
                <a:latin typeface="Times New Roman" panose="02020603050405020304" pitchFamily="18" charset="0"/>
                <a:ea typeface="MS Mincho"/>
              </a:rPr>
              <a:t>Skus</a:t>
            </a:r>
            <a:r>
              <a:rPr lang="sl-SI" dirty="0">
                <a:solidFill>
                  <a:srgbClr val="993300"/>
                </a:solidFill>
                <a:latin typeface="Times New Roman" panose="02020603050405020304" pitchFamily="18" charset="0"/>
                <a:ea typeface="MS Mincho"/>
              </a:rPr>
              <a:t> stojo </a:t>
            </a:r>
            <a:r>
              <a:rPr lang="sl-SI" dirty="0" err="1">
                <a:solidFill>
                  <a:srgbClr val="993300"/>
                </a:solidFill>
                <a:latin typeface="Times New Roman" panose="02020603050405020304" pitchFamily="18" charset="0"/>
                <a:ea typeface="MS Mincho"/>
              </a:rPr>
              <a:t>Reshno</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krÿ</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sl-SI" dirty="0" err="1">
                <a:solidFill>
                  <a:srgbClr val="993300"/>
                </a:solidFill>
                <a:latin typeface="Times New Roman" panose="02020603050405020304" pitchFamily="18" charset="0"/>
                <a:ea typeface="MS Mincho"/>
              </a:rPr>
              <a:t>kiro</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preliu</a:t>
            </a:r>
            <a:r>
              <a:rPr lang="sl-SI" dirty="0">
                <a:solidFill>
                  <a:srgbClr val="993300"/>
                </a:solidFill>
                <a:latin typeface="Times New Roman" panose="02020603050405020304" pitchFamily="18" charset="0"/>
                <a:ea typeface="MS Mincho"/>
              </a:rPr>
              <a:t> si </a:t>
            </a:r>
            <a:r>
              <a:rPr lang="sl-SI" dirty="0" err="1">
                <a:solidFill>
                  <a:srgbClr val="993300"/>
                </a:solidFill>
                <a:latin typeface="Times New Roman" panose="02020603050405020304" pitchFamily="18" charset="0"/>
                <a:ea typeface="MS Mincho"/>
              </a:rPr>
              <a:t>tj</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sl-SI" dirty="0">
                <a:solidFill>
                  <a:srgbClr val="993300"/>
                </a:solidFill>
                <a:latin typeface="Times New Roman" panose="02020603050405020304" pitchFamily="18" charset="0"/>
                <a:ea typeface="MS Mincho"/>
              </a:rPr>
              <a:t>Same </a:t>
            </a:r>
            <a:r>
              <a:rPr lang="sl-SI" dirty="0" err="1">
                <a:solidFill>
                  <a:srgbClr val="993300"/>
                </a:solidFill>
                <a:latin typeface="Times New Roman" panose="02020603050405020304" pitchFamily="18" charset="0"/>
                <a:ea typeface="MS Mincho"/>
              </a:rPr>
              <a:t>nu</a:t>
            </a:r>
            <a:r>
              <a:rPr lang="sl-SI" dirty="0">
                <a:solidFill>
                  <a:srgbClr val="993300"/>
                </a:solidFill>
                <a:latin typeface="Times New Roman" panose="02020603050405020304" pitchFamily="18" charset="0"/>
                <a:ea typeface="MS Mincho"/>
              </a:rPr>
              <a:t> </a:t>
            </a:r>
            <a:r>
              <a:rPr lang="sl-SI" strike="sngStrike" dirty="0" err="1">
                <a:solidFill>
                  <a:srgbClr val="FF0000"/>
                </a:solidFill>
                <a:latin typeface="Times New Roman" panose="02020603050405020304" pitchFamily="18" charset="0"/>
                <a:ea typeface="MS Mincho"/>
                <a:cs typeface="Times New Roman" panose="02020603050405020304" pitchFamily="18" charset="0"/>
              </a:rPr>
              <a:t>sa</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vſse</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Ouzhize</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preshenj</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te</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cs typeface="Times New Roman" panose="02020603050405020304" pitchFamily="18" charset="0"/>
              </a:rPr>
              <a:t>Hudizhe</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peku</a:t>
            </a:r>
            <a:r>
              <a:rPr lang="de-AT" dirty="0">
                <a:solidFill>
                  <a:srgbClr val="993300"/>
                </a:solidFill>
                <a:latin typeface="Times New Roman" panose="02020603050405020304" pitchFamily="18" charset="0"/>
                <a:ea typeface="MS Mincho"/>
              </a:rPr>
              <a:t> se je </a:t>
            </a:r>
            <a:r>
              <a:rPr lang="de-AT" dirty="0" err="1">
                <a:solidFill>
                  <a:srgbClr val="993300"/>
                </a:solidFill>
                <a:latin typeface="Times New Roman" panose="02020603050405020304" pitchFamily="18" charset="0"/>
                <a:ea typeface="MS Mincho"/>
              </a:rPr>
              <a:t>od</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perou</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a:solidFill>
                  <a:srgbClr val="993300"/>
                </a:solidFill>
                <a:latin typeface="Times New Roman" panose="02020603050405020304" pitchFamily="18" charset="0"/>
                <a:ea typeface="MS Mincho"/>
              </a:rPr>
              <a:t>be Ret </a:t>
            </a:r>
            <a:r>
              <a:rPr lang="en-GB" dirty="0" err="1">
                <a:solidFill>
                  <a:srgbClr val="993300"/>
                </a:solidFill>
                <a:latin typeface="Times New Roman" panose="02020603050405020304" pitchFamily="18" charset="0"/>
                <a:ea typeface="MS Mincho"/>
              </a:rPr>
              <a:t>mene</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posherou</a:t>
            </a:r>
            <a:endParaRPr lang="sl-SI" dirty="0">
              <a:solidFill>
                <a:srgbClr val="993300"/>
              </a:solidFill>
              <a:latin typeface="Times New Roman" panose="02020603050405020304" pitchFamily="18" charset="0"/>
              <a:ea typeface="MS Mincho"/>
            </a:endParaRPr>
          </a:p>
          <a:p>
            <a:endParaRPr lang="sl-SI" dirty="0"/>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003749" y="18000"/>
            <a:ext cx="4565729" cy="6840000"/>
          </a:xfrm>
        </p:spPr>
      </p:pic>
    </p:spTree>
    <p:extLst>
      <p:ext uri="{BB962C8B-B14F-4D97-AF65-F5344CB8AC3E}">
        <p14:creationId xmlns:p14="http://schemas.microsoft.com/office/powerpoint/2010/main" val="3475392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5"/>
            <a:ext cx="6183086" cy="1325563"/>
          </a:xfrm>
        </p:spPr>
        <p:txBody>
          <a:bodyPr>
            <a:normAutofit fontScale="90000"/>
          </a:bodyPr>
          <a:lstStyle/>
          <a:p>
            <a:r>
              <a:rPr lang="sl-SI" dirty="0" smtClean="0"/>
              <a:t>Besedilo, ki ga je pisec v rokopisu zapisal nad ali pod glavnim besedilom (</a:t>
            </a:r>
            <a:r>
              <a:rPr lang="sl-SI" dirty="0" err="1" smtClean="0"/>
              <a:t>tei:add</a:t>
            </a:r>
            <a:r>
              <a:rPr lang="sl-SI" dirty="0" smtClean="0"/>
              <a:t>)</a:t>
            </a:r>
            <a:endParaRPr lang="sl-SI" dirty="0"/>
          </a:p>
        </p:txBody>
      </p:sp>
      <p:sp>
        <p:nvSpPr>
          <p:cNvPr id="3" name="Označba mesta vsebine 2"/>
          <p:cNvSpPr>
            <a:spLocks noGrp="1"/>
          </p:cNvSpPr>
          <p:nvPr>
            <p:ph sz="half" idx="1"/>
          </p:nvPr>
        </p:nvSpPr>
        <p:spPr>
          <a:xfrm>
            <a:off x="838200" y="2305594"/>
            <a:ext cx="5181600" cy="4075611"/>
          </a:xfrm>
        </p:spPr>
        <p:txBody>
          <a:bodyPr>
            <a:normAutofit fontScale="92500" lnSpcReduction="20000"/>
          </a:bodyPr>
          <a:lstStyle/>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3.</a:t>
            </a:r>
          </a:p>
          <a:p>
            <a:pPr marL="0" indent="0">
              <a:spcBef>
                <a:spcPts val="300"/>
              </a:spcBef>
              <a:spcAft>
                <a:spcPts val="300"/>
              </a:spcAft>
              <a:buNone/>
            </a:pPr>
            <a:r>
              <a:rPr lang="sl-SI" dirty="0" err="1">
                <a:solidFill>
                  <a:srgbClr val="993300"/>
                </a:solidFill>
                <a:latin typeface="Times New Roman" panose="02020603050405020304" pitchFamily="18" charset="0"/>
                <a:ea typeface="MS Mincho"/>
              </a:rPr>
              <a:t>Suetj</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cs typeface="Times New Roman" panose="02020603050405020304" pitchFamily="18" charset="0"/>
              </a:rPr>
              <a:t>gashper</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shiveu</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stou</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nu</a:t>
            </a:r>
            <a:r>
              <a:rPr lang="sl-SI" dirty="0">
                <a:solidFill>
                  <a:srgbClr val="993300"/>
                </a:solidFill>
                <a:latin typeface="Times New Roman" panose="02020603050405020304" pitchFamily="18" charset="0"/>
                <a:ea typeface="MS Mincho"/>
              </a:rPr>
              <a:t> devet</a:t>
            </a:r>
            <a:br>
              <a:rPr lang="sl-SI" dirty="0">
                <a:solidFill>
                  <a:srgbClr val="993300"/>
                </a:solidFill>
                <a:latin typeface="Times New Roman" panose="02020603050405020304" pitchFamily="18" charset="0"/>
                <a:ea typeface="MS Mincho"/>
              </a:rPr>
            </a:br>
            <a:r>
              <a:rPr lang="sl-SI" dirty="0" err="1">
                <a:solidFill>
                  <a:srgbClr val="993300"/>
                </a:solidFill>
                <a:latin typeface="Times New Roman" panose="02020603050405020304" pitchFamily="18" charset="0"/>
                <a:ea typeface="MS Mincho"/>
              </a:rPr>
              <a:t>leit</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sl-SI" dirty="0" err="1">
                <a:solidFill>
                  <a:srgbClr val="993300"/>
                </a:solidFill>
                <a:latin typeface="Times New Roman" panose="02020603050405020304" pitchFamily="18" charset="0"/>
                <a:ea typeface="MS Mincho"/>
              </a:rPr>
              <a:t>Suet</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cs typeface="Times New Roman" panose="02020603050405020304" pitchFamily="18" charset="0"/>
              </a:rPr>
              <a:t>Milher</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stou</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nu</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duanaist</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sl-SI" dirty="0" err="1">
                <a:solidFill>
                  <a:srgbClr val="993300"/>
                </a:solidFill>
                <a:latin typeface="Times New Roman" panose="02020603050405020304" pitchFamily="18" charset="0"/>
                <a:ea typeface="MS Mincho"/>
              </a:rPr>
              <a:t>Suet</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cs typeface="Times New Roman" panose="02020603050405020304" pitchFamily="18" charset="0"/>
              </a:rPr>
              <a:t>Bolteshar</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sapustu</a:t>
            </a:r>
            <a:r>
              <a:rPr lang="sl-SI" dirty="0">
                <a:solidFill>
                  <a:srgbClr val="993300"/>
                </a:solidFill>
                <a:latin typeface="Times New Roman" panose="02020603050405020304" pitchFamily="18" charset="0"/>
                <a:ea typeface="MS Mincho"/>
              </a:rPr>
              <a:t> je </a:t>
            </a:r>
            <a:r>
              <a:rPr lang="sl-SI" dirty="0" err="1">
                <a:solidFill>
                  <a:srgbClr val="993300"/>
                </a:solidFill>
                <a:latin typeface="Times New Roman" panose="02020603050405020304" pitchFamily="18" charset="0"/>
                <a:ea typeface="MS Mincho"/>
              </a:rPr>
              <a:t>Suet</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u="sng" dirty="0" err="1" smtClean="0">
                <a:solidFill>
                  <a:srgbClr val="339966"/>
                </a:solidFill>
                <a:latin typeface="Times New Roman" panose="02020603050405020304" pitchFamily="18" charset="0"/>
                <a:ea typeface="MS Mincho"/>
                <a:cs typeface="Times New Roman" panose="02020603050405020304" pitchFamily="18" charset="0"/>
              </a:rPr>
              <a:t>ku</a:t>
            </a:r>
            <a:r>
              <a:rPr lang="de-AT" u="sng" dirty="0" smtClean="0">
                <a:solidFill>
                  <a:srgbClr val="339966"/>
                </a:solidFill>
                <a:latin typeface="Times New Roman" panose="02020603050405020304" pitchFamily="18" charset="0"/>
                <a:ea typeface="MS Mincho"/>
                <a:cs typeface="Times New Roman" panose="02020603050405020304" pitchFamily="18" charset="0"/>
              </a:rPr>
              <a:t> </a:t>
            </a:r>
            <a:r>
              <a:rPr lang="de-AT" u="sng" dirty="0">
                <a:solidFill>
                  <a:srgbClr val="339966"/>
                </a:solidFill>
                <a:latin typeface="Times New Roman" panose="02020603050405020304" pitchFamily="18" charset="0"/>
                <a:ea typeface="MS Mincho"/>
                <a:cs typeface="Times New Roman" panose="02020603050405020304" pitchFamily="18" charset="0"/>
              </a:rPr>
              <a:t>je </a:t>
            </a:r>
            <a:r>
              <a:rPr lang="de-AT" u="sng" dirty="0" err="1">
                <a:solidFill>
                  <a:srgbClr val="339966"/>
                </a:solidFill>
                <a:latin typeface="Times New Roman" panose="02020603050405020304" pitchFamily="18" charset="0"/>
                <a:ea typeface="MS Mincho"/>
                <a:cs typeface="Times New Roman" panose="02020603050405020304" pitchFamily="18" charset="0"/>
              </a:rPr>
              <a:t>star</a:t>
            </a:r>
            <a:r>
              <a:rPr lang="de-AT" u="sng" dirty="0">
                <a:solidFill>
                  <a:srgbClr val="339966"/>
                </a:solidFill>
                <a:latin typeface="Times New Roman" panose="02020603050405020304" pitchFamily="18" charset="0"/>
                <a:ea typeface="MS Mincho"/>
                <a:cs typeface="Times New Roman" panose="02020603050405020304" pitchFamily="18" charset="0"/>
              </a:rPr>
              <a:t> </a:t>
            </a:r>
            <a:r>
              <a:rPr lang="de-AT" u="sng" dirty="0" err="1">
                <a:solidFill>
                  <a:srgbClr val="339966"/>
                </a:solidFill>
                <a:latin typeface="Times New Roman" panose="02020603050405020304" pitchFamily="18" charset="0"/>
                <a:ea typeface="MS Mincho"/>
                <a:cs typeface="Times New Roman" panose="02020603050405020304" pitchFamily="18" charset="0"/>
              </a:rPr>
              <a:t>biu</a:t>
            </a:r>
            <a:r>
              <a:rPr lang="de-AT" u="sng" dirty="0">
                <a:solidFill>
                  <a:srgbClr val="339966"/>
                </a:solidFill>
                <a:latin typeface="Times New Roman" panose="02020603050405020304" pitchFamily="18" charset="0"/>
                <a:ea typeface="MS Mincho"/>
                <a:cs typeface="Times New Roman" panose="02020603050405020304" pitchFamily="18" charset="0"/>
              </a:rPr>
              <a:t> </a:t>
            </a:r>
            <a:r>
              <a:rPr lang="de-AT" u="sng" dirty="0" err="1">
                <a:solidFill>
                  <a:srgbClr val="339966"/>
                </a:solidFill>
                <a:latin typeface="Times New Roman" panose="02020603050405020304" pitchFamily="18" charset="0"/>
                <a:ea typeface="MS Mincho"/>
                <a:cs typeface="Times New Roman" panose="02020603050405020304" pitchFamily="18" charset="0"/>
              </a:rPr>
              <a:t>stou</a:t>
            </a:r>
            <a:r>
              <a:rPr lang="de-AT" u="sng" dirty="0">
                <a:solidFill>
                  <a:srgbClr val="339966"/>
                </a:solidFill>
                <a:latin typeface="Times New Roman" panose="02020603050405020304" pitchFamily="18" charset="0"/>
                <a:ea typeface="MS Mincho"/>
                <a:cs typeface="Times New Roman" panose="02020603050405020304" pitchFamily="18" charset="0"/>
              </a:rPr>
              <a:t> nu </a:t>
            </a:r>
            <a:r>
              <a:rPr lang="de-AT" u="sng" dirty="0" err="1">
                <a:solidFill>
                  <a:srgbClr val="339966"/>
                </a:solidFill>
                <a:latin typeface="Times New Roman" panose="02020603050405020304" pitchFamily="18" charset="0"/>
                <a:ea typeface="MS Mincho"/>
                <a:cs typeface="Times New Roman" panose="02020603050405020304" pitchFamily="18" charset="0"/>
              </a:rPr>
              <a:t>ster</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tam</a:t>
            </a:r>
            <a:r>
              <a:rPr lang="de-AT" dirty="0">
                <a:solidFill>
                  <a:srgbClr val="993300"/>
                </a:solidFill>
                <a:latin typeface="Times New Roman" panose="02020603050405020304" pitchFamily="18" charset="0"/>
                <a:ea typeface="MS Mincho"/>
              </a:rPr>
              <a:t> so </a:t>
            </a:r>
            <a:r>
              <a:rPr lang="de-AT" dirty="0" err="1">
                <a:solidFill>
                  <a:srgbClr val="993300"/>
                </a:solidFill>
                <a:latin typeface="Times New Roman" panose="02020603050405020304" pitchFamily="18" charset="0"/>
                <a:ea typeface="MS Mincho"/>
              </a:rPr>
              <a:t>jeh</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szhestio</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spremilj</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vſse</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trÿ</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vkupej</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poloshilj</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neh</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dushe</a:t>
            </a:r>
            <a:r>
              <a:rPr lang="de-AT" dirty="0">
                <a:solidFill>
                  <a:srgbClr val="993300"/>
                </a:solidFill>
                <a:latin typeface="Times New Roman" panose="02020603050405020304" pitchFamily="18" charset="0"/>
                <a:ea typeface="MS Mincho"/>
              </a:rPr>
              <a:t> so </a:t>
            </a:r>
            <a:r>
              <a:rPr lang="de-AT" dirty="0" err="1">
                <a:solidFill>
                  <a:srgbClr val="993300"/>
                </a:solidFill>
                <a:latin typeface="Times New Roman" panose="02020603050405020304" pitchFamily="18" charset="0"/>
                <a:ea typeface="MS Mincho"/>
              </a:rPr>
              <a:t>od</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cs typeface="Times New Roman" panose="02020603050405020304" pitchFamily="18" charset="0"/>
              </a:rPr>
              <a:t>Jeſsusa</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vſsete</a:t>
            </a:r>
            <a:r>
              <a:rPr lang="de-AT" dirty="0">
                <a:solidFill>
                  <a:srgbClr val="993300"/>
                </a:solidFill>
                <a:latin typeface="Times New Roman" panose="02020603050405020304" pitchFamily="18" charset="0"/>
                <a:ea typeface="MS Mincho"/>
              </a:rPr>
              <a:t> so </a:t>
            </a:r>
            <a:r>
              <a:rPr lang="de-AT" dirty="0" err="1">
                <a:solidFill>
                  <a:srgbClr val="993300"/>
                </a:solidFill>
                <a:latin typeface="Times New Roman" panose="02020603050405020304" pitchFamily="18" charset="0"/>
                <a:ea typeface="MS Mincho"/>
              </a:rPr>
              <a:t>ble</a:t>
            </a:r>
            <a:r>
              <a:rPr lang="de-AT" dirty="0">
                <a:solidFill>
                  <a:srgbClr val="993300"/>
                </a:solidFill>
                <a:latin typeface="Times New Roman" panose="02020603050405020304" pitchFamily="18" charset="0"/>
                <a:ea typeface="MS Mincho"/>
              </a:rPr>
              <a:t> gor v </a:t>
            </a:r>
            <a:r>
              <a:rPr lang="de-AT" dirty="0" err="1">
                <a:solidFill>
                  <a:srgbClr val="993300"/>
                </a:solidFill>
                <a:latin typeface="Times New Roman" panose="02020603050405020304" pitchFamily="18" charset="0"/>
                <a:ea typeface="MS Mincho"/>
              </a:rPr>
              <a:t>Nebeſse</a:t>
            </a:r>
            <a:endParaRPr lang="sl-SI" dirty="0">
              <a:solidFill>
                <a:srgbClr val="993300"/>
              </a:solidFill>
              <a:latin typeface="Times New Roman" panose="02020603050405020304" pitchFamily="18" charset="0"/>
              <a:ea typeface="MS Mincho"/>
            </a:endParaRPr>
          </a:p>
          <a:p>
            <a:endParaRPr lang="sl-SI" dirty="0"/>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225817" y="0"/>
            <a:ext cx="4517669" cy="6768000"/>
          </a:xfrm>
        </p:spPr>
      </p:pic>
    </p:spTree>
    <p:extLst>
      <p:ext uri="{BB962C8B-B14F-4D97-AF65-F5344CB8AC3E}">
        <p14:creationId xmlns:p14="http://schemas.microsoft.com/office/powerpoint/2010/main" val="31586978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5"/>
            <a:ext cx="6091646" cy="1325563"/>
          </a:xfrm>
        </p:spPr>
        <p:txBody>
          <a:bodyPr/>
          <a:lstStyle/>
          <a:p>
            <a:r>
              <a:rPr lang="sl-SI" dirty="0" smtClean="0"/>
              <a:t>Nejasna mesta (</a:t>
            </a:r>
            <a:r>
              <a:rPr lang="sl-SI" dirty="0" err="1" smtClean="0"/>
              <a:t>tei:unclear</a:t>
            </a:r>
            <a:r>
              <a:rPr lang="sl-SI" dirty="0" smtClean="0"/>
              <a:t>)</a:t>
            </a:r>
            <a:endParaRPr lang="sl-SI" dirty="0"/>
          </a:p>
        </p:txBody>
      </p:sp>
      <p:sp>
        <p:nvSpPr>
          <p:cNvPr id="3" name="Označba mesta vsebine 2"/>
          <p:cNvSpPr>
            <a:spLocks noGrp="1"/>
          </p:cNvSpPr>
          <p:nvPr>
            <p:ph sz="half" idx="1"/>
          </p:nvPr>
        </p:nvSpPr>
        <p:spPr>
          <a:xfrm>
            <a:off x="838200" y="1825625"/>
            <a:ext cx="5181600" cy="4862558"/>
          </a:xfrm>
        </p:spPr>
        <p:txBody>
          <a:bodyPr>
            <a:normAutofit/>
          </a:bodyPr>
          <a:lstStyle/>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13.</a:t>
            </a:r>
          </a:p>
          <a:p>
            <a:pPr marL="0" indent="0">
              <a:spcBef>
                <a:spcPts val="300"/>
              </a:spcBef>
              <a:spcAft>
                <a:spcPts val="300"/>
              </a:spcAft>
              <a:buNone/>
            </a:pPr>
            <a:r>
              <a:rPr lang="en-GB" dirty="0" err="1">
                <a:solidFill>
                  <a:srgbClr val="993300"/>
                </a:solidFill>
                <a:latin typeface="Times New Roman" panose="02020603050405020304" pitchFamily="18" charset="0"/>
                <a:ea typeface="MS Mincho"/>
              </a:rPr>
              <a:t>Miga</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vſsi</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sdej</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zhastimo</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a:solidFill>
                  <a:srgbClr val="993300"/>
                </a:solidFill>
                <a:latin typeface="Times New Roman" panose="02020603050405020304" pitchFamily="18" charset="0"/>
                <a:ea typeface="MS Mincho"/>
              </a:rPr>
              <a:t>is </a:t>
            </a:r>
            <a:r>
              <a:rPr lang="en-GB" dirty="0" err="1">
                <a:solidFill>
                  <a:srgbClr val="993300"/>
                </a:solidFill>
                <a:latin typeface="Times New Roman" panose="02020603050405020304" pitchFamily="18" charset="0"/>
                <a:ea typeface="MS Mincho"/>
              </a:rPr>
              <a:t>ozhÿ</a:t>
            </a:r>
            <a:r>
              <a:rPr lang="en-GB" dirty="0">
                <a:solidFill>
                  <a:srgbClr val="993300"/>
                </a:solidFill>
                <a:latin typeface="Times New Roman" panose="02020603050405020304" pitchFamily="18" charset="0"/>
                <a:ea typeface="MS Mincho"/>
              </a:rPr>
              <a:t> Souse </a:t>
            </a:r>
            <a:r>
              <a:rPr lang="en-GB" dirty="0" err="1">
                <a:solidFill>
                  <a:srgbClr val="993300"/>
                </a:solidFill>
                <a:latin typeface="Times New Roman" panose="02020603050405020304" pitchFamily="18" charset="0"/>
                <a:ea typeface="MS Mincho"/>
              </a:rPr>
              <a:t>vternimo</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err="1">
                <a:solidFill>
                  <a:srgbClr val="993300"/>
                </a:solidFill>
                <a:latin typeface="Times New Roman" panose="02020603050405020304" pitchFamily="18" charset="0"/>
                <a:ea typeface="MS Mincho"/>
              </a:rPr>
              <a:t>nashe</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Serze</a:t>
            </a:r>
            <a:r>
              <a:rPr lang="en-GB" dirty="0">
                <a:solidFill>
                  <a:srgbClr val="993300"/>
                </a:solidFill>
                <a:latin typeface="Times New Roman" panose="02020603050405020304" pitchFamily="18" charset="0"/>
                <a:ea typeface="MS Mincho"/>
              </a:rPr>
              <a:t> se </a:t>
            </a:r>
            <a:r>
              <a:rPr lang="en-GB" dirty="0" err="1">
                <a:solidFill>
                  <a:srgbClr val="993300"/>
                </a:solidFill>
                <a:latin typeface="Times New Roman" panose="02020603050405020304" pitchFamily="18" charset="0"/>
                <a:ea typeface="MS Mincho"/>
              </a:rPr>
              <a:t>milu</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jokaj</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sdej</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a:solidFill>
                  <a:srgbClr val="993300"/>
                </a:solidFill>
                <a:latin typeface="Times New Roman" panose="02020603050405020304" pitchFamily="18" charset="0"/>
                <a:ea typeface="MS Mincho"/>
              </a:rPr>
              <a:t>od </a:t>
            </a:r>
            <a:r>
              <a:rPr lang="en-GB" strike="sngStrike" dirty="0" err="1">
                <a:solidFill>
                  <a:srgbClr val="FF0000"/>
                </a:solidFill>
                <a:latin typeface="Times New Roman" panose="02020603050405020304" pitchFamily="18" charset="0"/>
                <a:ea typeface="MS Mincho"/>
                <a:cs typeface="Times New Roman" panose="02020603050405020304" pitchFamily="18" charset="0"/>
              </a:rPr>
              <a:t>shastlo</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shalostj</a:t>
            </a:r>
            <a:r>
              <a:rPr lang="en-GB" dirty="0">
                <a:solidFill>
                  <a:srgbClr val="993300"/>
                </a:solidFill>
                <a:latin typeface="Times New Roman" panose="02020603050405020304" pitchFamily="18" charset="0"/>
                <a:ea typeface="MS Mincho"/>
              </a:rPr>
              <a:t> se </a:t>
            </a:r>
            <a:r>
              <a:rPr lang="en-GB" b="1" dirty="0" err="1">
                <a:solidFill>
                  <a:srgbClr val="7030A0"/>
                </a:solidFill>
                <a:latin typeface="Times New Roman" panose="02020603050405020304" pitchFamily="18" charset="0"/>
                <a:ea typeface="MS Mincho"/>
                <a:cs typeface="Times New Roman" panose="02020603050405020304" pitchFamily="18" charset="0"/>
              </a:rPr>
              <a:t>Replspokej</a:t>
            </a:r>
            <a:endParaRPr lang="sl-SI" dirty="0">
              <a:solidFill>
                <a:srgbClr val="993300"/>
              </a:solidFill>
              <a:latin typeface="Times New Roman" panose="02020603050405020304" pitchFamily="18" charset="0"/>
              <a:ea typeface="MS Mincho"/>
            </a:endParaRPr>
          </a:p>
          <a:p>
            <a:endParaRPr lang="sl-SI" dirty="0"/>
          </a:p>
        </p:txBody>
      </p:sp>
      <p:pic>
        <p:nvPicPr>
          <p:cNvPr id="7" name="Označba mesta vsebine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160503" y="90000"/>
            <a:ext cx="4517669" cy="6768000"/>
          </a:xfrm>
        </p:spPr>
      </p:pic>
    </p:spTree>
    <p:extLst>
      <p:ext uri="{BB962C8B-B14F-4D97-AF65-F5344CB8AC3E}">
        <p14:creationId xmlns:p14="http://schemas.microsoft.com/office/powerpoint/2010/main" val="6932332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5"/>
            <a:ext cx="5072743" cy="1751058"/>
          </a:xfrm>
        </p:spPr>
        <p:txBody>
          <a:bodyPr>
            <a:normAutofit/>
          </a:bodyPr>
          <a:lstStyle/>
          <a:p>
            <a:r>
              <a:rPr lang="sl-SI" dirty="0" smtClean="0"/>
              <a:t>Vrzel v rokopisu (</a:t>
            </a:r>
            <a:r>
              <a:rPr lang="sl-SI" dirty="0" err="1" smtClean="0"/>
              <a:t>tei:gap</a:t>
            </a:r>
            <a:r>
              <a:rPr lang="sl-SI" dirty="0" smtClean="0"/>
              <a:t>)</a:t>
            </a:r>
            <a:endParaRPr lang="sl-SI" dirty="0"/>
          </a:p>
        </p:txBody>
      </p:sp>
      <p:sp>
        <p:nvSpPr>
          <p:cNvPr id="3" name="Označba mesta vsebine 2"/>
          <p:cNvSpPr>
            <a:spLocks noGrp="1"/>
          </p:cNvSpPr>
          <p:nvPr>
            <p:ph sz="half" idx="1"/>
          </p:nvPr>
        </p:nvSpPr>
        <p:spPr>
          <a:xfrm>
            <a:off x="838200" y="2031274"/>
            <a:ext cx="5181600" cy="4598125"/>
          </a:xfrm>
        </p:spPr>
        <p:txBody>
          <a:bodyPr>
            <a:normAutofit/>
          </a:bodyPr>
          <a:lstStyle/>
          <a:p>
            <a:pPr marL="0" indent="0">
              <a:buNone/>
            </a:pP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7</a:t>
            </a:r>
          </a:p>
          <a:p>
            <a:pPr marL="0" indent="0">
              <a:buNone/>
            </a:pP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Bog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te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lu</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bim</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Bog &amp;</a:t>
            </a:r>
          </a:p>
          <a:p>
            <a:pPr marL="0" indent="0">
              <a:buNone/>
            </a:pP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Miſli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moie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nu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vſe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dia</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je</a:t>
            </a:r>
          </a:p>
          <a:p>
            <a:pPr marL="0" indent="0">
              <a:buNone/>
            </a:pP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Vſi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pu</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zhutki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vſe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sdi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hu</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vaje</a:t>
            </a:r>
            <a:endPar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endParaRPr>
          </a:p>
          <a:p>
            <a:pPr marL="0" indent="0">
              <a:buNone/>
            </a:pP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Vſe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to kai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ſe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per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meni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snaide</a:t>
            </a:r>
            <a:endPar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endParaRPr>
          </a:p>
          <a:p>
            <a:pPr marL="0" indent="0">
              <a:buNone/>
            </a:pP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Od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lu</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be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sni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prozh</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ne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saide</a:t>
            </a:r>
            <a:endPar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endParaRPr>
          </a:p>
          <a:p>
            <a:pPr marL="0" indent="0">
              <a:buNone/>
            </a:pP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Bog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te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lu</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bim</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Bog &amp;</a:t>
            </a:r>
          </a:p>
          <a:p>
            <a:pPr marL="0" indent="0">
              <a:buNone/>
            </a:pP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8</a:t>
            </a:r>
            <a:endParaRPr lang="sl-SI"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endParaRPr>
          </a:p>
          <a:p>
            <a:pPr marL="0" indent="0">
              <a:buNone/>
            </a:pPr>
            <a:r>
              <a:rPr lang="en-GB" dirty="0" smtClean="0">
                <a:solidFill>
                  <a:srgbClr val="FF0000"/>
                </a:solidFill>
                <a:latin typeface="Cambria" panose="02040503050406030204" pitchFamily="18" charset="0"/>
                <a:ea typeface="Calibri" panose="020F0502020204030204" pitchFamily="34" charset="0"/>
                <a:cs typeface="Times New Roman" panose="02020603050405020304" pitchFamily="18" charset="0"/>
              </a:rPr>
              <a:t>???</a:t>
            </a:r>
            <a:endParaRPr lang="sl-SI" dirty="0"/>
          </a:p>
        </p:txBody>
      </p:sp>
      <p:pic>
        <p:nvPicPr>
          <p:cNvPr id="7" name="Označba mesta vsebine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910943" y="1551305"/>
            <a:ext cx="2927408" cy="4351338"/>
          </a:xfrm>
        </p:spPr>
      </p:pic>
      <p:pic>
        <p:nvPicPr>
          <p:cNvPr id="8" name="Slika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38351" y="1546643"/>
            <a:ext cx="2933040" cy="4356000"/>
          </a:xfrm>
          <a:prstGeom prst="rect">
            <a:avLst/>
          </a:prstGeom>
        </p:spPr>
      </p:pic>
    </p:spTree>
    <p:extLst>
      <p:ext uri="{BB962C8B-B14F-4D97-AF65-F5344CB8AC3E}">
        <p14:creationId xmlns:p14="http://schemas.microsoft.com/office/powerpoint/2010/main" val="7243010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Uredniški posegi</a:t>
            </a:r>
            <a:endParaRPr lang="sl-SI" dirty="0"/>
          </a:p>
        </p:txBody>
      </p:sp>
      <p:sp>
        <p:nvSpPr>
          <p:cNvPr id="5" name="Označba mesta vsebine 4"/>
          <p:cNvSpPr>
            <a:spLocks noGrp="1"/>
          </p:cNvSpPr>
          <p:nvPr>
            <p:ph idx="1"/>
          </p:nvPr>
        </p:nvSpPr>
        <p:spPr/>
        <p:txBody>
          <a:bodyPr/>
          <a:lstStyle/>
          <a:p>
            <a:r>
              <a:rPr lang="sl-SI" dirty="0"/>
              <a:t>napak ne popravljamo, pač pa napačno mesto označimo s slogom </a:t>
            </a:r>
            <a:r>
              <a:rPr lang="en-GB" u="dotted" dirty="0" err="1" smtClean="0">
                <a:solidFill>
                  <a:srgbClr val="FF0000"/>
                </a:solidFill>
                <a:latin typeface="Cambria" panose="02040503050406030204" pitchFamily="18" charset="0"/>
                <a:ea typeface="Calibri" panose="020F0502020204030204" pitchFamily="34" charset="0"/>
                <a:cs typeface="Times New Roman" panose="02020603050405020304" pitchFamily="18" charset="0"/>
              </a:rPr>
              <a:t>tei:sic</a:t>
            </a:r>
            <a:endParaRPr lang="sl-SI" u="dotted" dirty="0" smtClean="0">
              <a:solidFill>
                <a:srgbClr val="FF0000"/>
              </a:solidFill>
              <a:latin typeface="Cambria" panose="02040503050406030204" pitchFamily="18" charset="0"/>
              <a:ea typeface="Calibri" panose="020F0502020204030204" pitchFamily="34" charset="0"/>
              <a:cs typeface="Times New Roman" panose="02020603050405020304" pitchFamily="18" charset="0"/>
            </a:endParaRPr>
          </a:p>
          <a:p>
            <a:r>
              <a:rPr lang="sl-SI" dirty="0">
                <a:latin typeface="Cambria" panose="02040503050406030204" pitchFamily="18" charset="0"/>
                <a:ea typeface="Calibri" panose="020F0502020204030204" pitchFamily="34" charset="0"/>
                <a:cs typeface="Times New Roman" panose="02020603050405020304" pitchFamily="18" charset="0"/>
              </a:rPr>
              <a:t>tam, kjer je tekst v izvirniku manjkal, pa smo ga mi </a:t>
            </a:r>
            <a:r>
              <a:rPr lang="en-GB" b="1" dirty="0" err="1">
                <a:solidFill>
                  <a:srgbClr val="984806"/>
                </a:solidFill>
                <a:latin typeface="Cambria" panose="02040503050406030204" pitchFamily="18" charset="0"/>
                <a:ea typeface="Calibri" panose="020F0502020204030204" pitchFamily="34" charset="0"/>
                <a:cs typeface="Times New Roman" panose="02020603050405020304" pitchFamily="18" charset="0"/>
              </a:rPr>
              <a:t>uganili</a:t>
            </a:r>
            <a:r>
              <a:rPr lang="en-GB" b="1" dirty="0">
                <a:solidFill>
                  <a:srgbClr val="984806"/>
                </a:solidFill>
                <a:latin typeface="Cambria" panose="02040503050406030204" pitchFamily="18" charset="0"/>
                <a:ea typeface="Calibri" panose="020F0502020204030204" pitchFamily="34" charset="0"/>
                <a:cs typeface="Times New Roman" panose="02020603050405020304" pitchFamily="18" charset="0"/>
              </a:rPr>
              <a:t> in </a:t>
            </a:r>
            <a:r>
              <a:rPr lang="en-GB" b="1" dirty="0" err="1">
                <a:solidFill>
                  <a:srgbClr val="984806"/>
                </a:solidFill>
                <a:latin typeface="Cambria" panose="02040503050406030204" pitchFamily="18" charset="0"/>
                <a:ea typeface="Calibri" panose="020F0502020204030204" pitchFamily="34" charset="0"/>
                <a:cs typeface="Times New Roman" panose="02020603050405020304" pitchFamily="18" charset="0"/>
              </a:rPr>
              <a:t>dopisali</a:t>
            </a:r>
            <a:r>
              <a:rPr lang="en-GB" b="1" dirty="0">
                <a:solidFill>
                  <a:srgbClr val="984806"/>
                </a:solidFill>
                <a:latin typeface="Cambria" panose="02040503050406030204" pitchFamily="18" charset="0"/>
                <a:ea typeface="Calibri" panose="020F0502020204030204" pitchFamily="34" charset="0"/>
                <a:cs typeface="Times New Roman" panose="02020603050405020304" pitchFamily="18" charset="0"/>
              </a:rPr>
              <a:t>, </a:t>
            </a:r>
            <a:r>
              <a:rPr lang="sl-SI" dirty="0">
                <a:latin typeface="Cambria" panose="02040503050406030204" pitchFamily="18" charset="0"/>
                <a:ea typeface="Calibri" panose="020F0502020204030204" pitchFamily="34" charset="0"/>
                <a:cs typeface="Times New Roman" panose="02020603050405020304" pitchFamily="18" charset="0"/>
              </a:rPr>
              <a:t>uporabimo slog </a:t>
            </a:r>
            <a:r>
              <a:rPr lang="sl-SI" dirty="0" err="1">
                <a:latin typeface="Cambria" panose="02040503050406030204" pitchFamily="18" charset="0"/>
                <a:ea typeface="Calibri" panose="020F0502020204030204" pitchFamily="34" charset="0"/>
                <a:cs typeface="Times New Roman" panose="02020603050405020304" pitchFamily="18" charset="0"/>
              </a:rPr>
              <a:t>tei:supplied</a:t>
            </a:r>
            <a:r>
              <a:rPr lang="sl-SI" dirty="0">
                <a:latin typeface="Cambria" panose="02040503050406030204" pitchFamily="18" charset="0"/>
                <a:ea typeface="Calibri" panose="020F0502020204030204" pitchFamily="34" charset="0"/>
                <a:cs typeface="Times New Roman" panose="02020603050405020304" pitchFamily="18" charset="0"/>
              </a:rPr>
              <a:t>; dopišemo lahko tudi samo posamezne </a:t>
            </a:r>
            <a:r>
              <a:rPr lang="sl-SI" dirty="0" err="1">
                <a:latin typeface="Cambria" panose="02040503050406030204" pitchFamily="18" charset="0"/>
                <a:ea typeface="Calibri" panose="020F0502020204030204" pitchFamily="34" charset="0"/>
                <a:cs typeface="Times New Roman" panose="02020603050405020304" pitchFamily="18" charset="0"/>
              </a:rPr>
              <a:t>čr</a:t>
            </a:r>
            <a:r>
              <a:rPr lang="en-GB" b="1" dirty="0" err="1" smtClean="0">
                <a:solidFill>
                  <a:srgbClr val="984806"/>
                </a:solidFill>
                <a:latin typeface="Cambria" panose="02040503050406030204" pitchFamily="18" charset="0"/>
                <a:ea typeface="Calibri" panose="020F0502020204030204" pitchFamily="34" charset="0"/>
                <a:cs typeface="Times New Roman" panose="02020603050405020304" pitchFamily="18" charset="0"/>
              </a:rPr>
              <a:t>ke</a:t>
            </a:r>
            <a:endParaRPr lang="sl-SI" b="1" dirty="0" smtClean="0">
              <a:solidFill>
                <a:srgbClr val="984806"/>
              </a:solidFill>
              <a:latin typeface="Cambria" panose="02040503050406030204" pitchFamily="18" charset="0"/>
              <a:ea typeface="Calibri" panose="020F0502020204030204" pitchFamily="34" charset="0"/>
              <a:cs typeface="Times New Roman" panose="02020603050405020304" pitchFamily="18" charset="0"/>
            </a:endParaRPr>
          </a:p>
          <a:p>
            <a:r>
              <a:rPr lang="sl-SI" dirty="0"/>
              <a:t>za </a:t>
            </a:r>
            <a:r>
              <a:rPr lang="sl-SI" i="1" dirty="0"/>
              <a:t>pomotoma</a:t>
            </a:r>
            <a:r>
              <a:rPr lang="sl-SI" dirty="0"/>
              <a:t> ponovljene, </a:t>
            </a:r>
            <a:r>
              <a:rPr lang="sl-SI" dirty="0" err="1"/>
              <a:t>t.j</a:t>
            </a:r>
            <a:r>
              <a:rPr lang="sl-SI" dirty="0"/>
              <a:t>. odvečne </a:t>
            </a:r>
            <a:r>
              <a:rPr lang="en-GB" b="1" dirty="0" err="1">
                <a:solidFill>
                  <a:srgbClr val="00B050"/>
                </a:solidFill>
                <a:latin typeface="Cambria" panose="02040503050406030204" pitchFamily="18" charset="0"/>
                <a:ea typeface="Calibri" panose="020F0502020204030204" pitchFamily="34" charset="0"/>
                <a:cs typeface="Times New Roman" panose="02020603050405020304" pitchFamily="18" charset="0"/>
              </a:rPr>
              <a:t>odvečne</a:t>
            </a:r>
            <a:r>
              <a:rPr lang="en-GB" dirty="0">
                <a:latin typeface="Cambria" panose="02040503050406030204" pitchFamily="18" charset="0"/>
                <a:ea typeface="Calibri" panose="020F0502020204030204" pitchFamily="34" charset="0"/>
                <a:cs typeface="Times New Roman" panose="02020603050405020304" pitchFamily="18" charset="0"/>
              </a:rPr>
              <a:t> </a:t>
            </a:r>
            <a:r>
              <a:rPr lang="sl-SI" dirty="0" smtClean="0"/>
              <a:t>besede </a:t>
            </a:r>
            <a:r>
              <a:rPr lang="sl-SI" dirty="0"/>
              <a:t>ali dele stavka: </a:t>
            </a:r>
            <a:r>
              <a:rPr lang="sl-SI" dirty="0" err="1"/>
              <a:t>tei:surplus</a:t>
            </a:r>
            <a:r>
              <a:rPr lang="sl-SI" dirty="0"/>
              <a:t>. </a:t>
            </a:r>
          </a:p>
          <a:p>
            <a:endParaRPr lang="sl-SI" dirty="0"/>
          </a:p>
          <a:p>
            <a:pPr marL="0" indent="0">
              <a:buNone/>
            </a:pPr>
            <a:endParaRPr lang="sl-SI" dirty="0"/>
          </a:p>
        </p:txBody>
      </p:sp>
    </p:spTree>
    <p:extLst>
      <p:ext uri="{BB962C8B-B14F-4D97-AF65-F5344CB8AC3E}">
        <p14:creationId xmlns:p14="http://schemas.microsoft.com/office/powerpoint/2010/main" val="14598538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169817" y="365125"/>
            <a:ext cx="6688183" cy="1325563"/>
          </a:xfrm>
        </p:spPr>
        <p:txBody>
          <a:bodyPr/>
          <a:lstStyle/>
          <a:p>
            <a:r>
              <a:rPr lang="sl-SI" dirty="0" err="1" smtClean="0"/>
              <a:t>Kustode</a:t>
            </a:r>
            <a:r>
              <a:rPr lang="sl-SI" dirty="0" smtClean="0"/>
              <a:t> na dnu strani (</a:t>
            </a:r>
            <a:r>
              <a:rPr lang="sl-SI" dirty="0" err="1" smtClean="0"/>
              <a:t>tei:fwCatch</a:t>
            </a:r>
            <a:r>
              <a:rPr lang="sl-SI" dirty="0" smtClean="0"/>
              <a:t>)</a:t>
            </a:r>
            <a:endParaRPr lang="sl-SI" dirty="0"/>
          </a:p>
        </p:txBody>
      </p:sp>
      <p:sp>
        <p:nvSpPr>
          <p:cNvPr id="3" name="Označba mesta vsebine 2"/>
          <p:cNvSpPr>
            <a:spLocks noGrp="1"/>
          </p:cNvSpPr>
          <p:nvPr>
            <p:ph sz="half" idx="1"/>
          </p:nvPr>
        </p:nvSpPr>
        <p:spPr/>
        <p:txBody>
          <a:bodyPr>
            <a:normAutofit lnSpcReduction="10000"/>
          </a:bodyPr>
          <a:lstStyle/>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12.</a:t>
            </a:r>
          </a:p>
          <a:p>
            <a:pPr marL="0" indent="0">
              <a:spcBef>
                <a:spcPts val="300"/>
              </a:spcBef>
              <a:spcAft>
                <a:spcPts val="300"/>
              </a:spcAft>
              <a:buNone/>
            </a:pPr>
            <a:r>
              <a:rPr lang="en-GB" dirty="0" err="1">
                <a:solidFill>
                  <a:srgbClr val="993300"/>
                </a:solidFill>
                <a:latin typeface="Times New Roman" panose="02020603050405020304" pitchFamily="18" charset="0"/>
                <a:ea typeface="MS Mincho"/>
              </a:rPr>
              <a:t>OSuet</a:t>
            </a:r>
            <a:r>
              <a:rPr lang="en-GB" dirty="0">
                <a:solidFill>
                  <a:srgbClr val="993300"/>
                </a:solidFill>
                <a:latin typeface="Times New Roman" panose="02020603050405020304" pitchFamily="18" charset="0"/>
                <a:ea typeface="MS Mincho"/>
              </a:rPr>
              <a:t> </a:t>
            </a:r>
            <a:r>
              <a:rPr lang="en-GB" dirty="0">
                <a:solidFill>
                  <a:srgbClr val="993300"/>
                </a:solidFill>
                <a:latin typeface="Times New Roman" panose="02020603050405020304" pitchFamily="18" charset="0"/>
                <a:ea typeface="MS Mincho"/>
                <a:cs typeface="Times New Roman" panose="02020603050405020304" pitchFamily="18" charset="0"/>
              </a:rPr>
              <a:t>Martin</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tj</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nash</a:t>
            </a:r>
            <a:r>
              <a:rPr lang="en-GB" dirty="0">
                <a:solidFill>
                  <a:srgbClr val="993300"/>
                </a:solidFill>
                <a:latin typeface="Times New Roman" panose="02020603050405020304" pitchFamily="18" charset="0"/>
                <a:ea typeface="MS Mincho"/>
              </a:rPr>
              <a:t> patron</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a:solidFill>
                  <a:srgbClr val="993300"/>
                </a:solidFill>
                <a:latin typeface="Times New Roman" panose="02020603050405020304" pitchFamily="18" charset="0"/>
                <a:ea typeface="MS Mincho"/>
              </a:rPr>
              <a:t>jest </a:t>
            </a:r>
            <a:r>
              <a:rPr lang="en-GB" dirty="0" err="1">
                <a:solidFill>
                  <a:srgbClr val="993300"/>
                </a:solidFill>
                <a:latin typeface="Times New Roman" panose="02020603050405020304" pitchFamily="18" charset="0"/>
                <a:ea typeface="MS Mincho"/>
              </a:rPr>
              <a:t>te</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tu</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dones</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proſsu</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bom</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err="1">
                <a:solidFill>
                  <a:srgbClr val="993300"/>
                </a:solidFill>
                <a:latin typeface="Times New Roman" panose="02020603050405020304" pitchFamily="18" charset="0"/>
                <a:ea typeface="MS Mincho"/>
              </a:rPr>
              <a:t>stojo</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proshno</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odvernj</a:t>
            </a:r>
            <a:r>
              <a:rPr lang="en-GB" dirty="0">
                <a:solidFill>
                  <a:srgbClr val="993300"/>
                </a:solidFill>
                <a:latin typeface="Times New Roman" panose="02020603050405020304" pitchFamily="18" charset="0"/>
                <a:ea typeface="MS Mincho"/>
              </a:rPr>
              <a:t> od </a:t>
            </a:r>
            <a:r>
              <a:rPr lang="en-GB" dirty="0" err="1">
                <a:solidFill>
                  <a:srgbClr val="993300"/>
                </a:solidFill>
                <a:latin typeface="Times New Roman" panose="02020603050405020304" pitchFamily="18" charset="0"/>
                <a:ea typeface="MS Mincho"/>
              </a:rPr>
              <a:t>naſs</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err="1">
                <a:solidFill>
                  <a:srgbClr val="993300"/>
                </a:solidFill>
                <a:latin typeface="Times New Roman" panose="02020603050405020304" pitchFamily="18" charset="0"/>
                <a:ea typeface="MS Mincho"/>
              </a:rPr>
              <a:t>leta</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Sedainj</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Reunj</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zheſs</a:t>
            </a:r>
            <a:r>
              <a:rPr lang="en-GB" dirty="0">
                <a:solidFill>
                  <a:srgbClr val="993300"/>
                </a:solidFill>
                <a:latin typeface="Times New Roman" panose="02020603050405020304" pitchFamily="18" charset="0"/>
                <a:ea typeface="MS Mincho"/>
              </a:rPr>
              <a:t> </a:t>
            </a:r>
            <a:endParaRPr lang="sl-SI" dirty="0">
              <a:solidFill>
                <a:srgbClr val="993300"/>
              </a:solidFill>
              <a:latin typeface="Times New Roman" panose="02020603050405020304" pitchFamily="18" charset="0"/>
              <a:ea typeface="MS Mincho"/>
            </a:endParaRPr>
          </a:p>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 </a:t>
            </a:r>
          </a:p>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13.</a:t>
            </a:r>
          </a:p>
          <a:p>
            <a:pPr marL="0" indent="0" algn="r">
              <a:spcBef>
                <a:spcPts val="300"/>
              </a:spcBef>
              <a:spcAft>
                <a:spcPts val="300"/>
              </a:spcAft>
              <a:buNone/>
            </a:pPr>
            <a:r>
              <a:rPr lang="en-GB" dirty="0" err="1">
                <a:solidFill>
                  <a:srgbClr val="0070C0"/>
                </a:solidFill>
                <a:latin typeface="Times New Roman" panose="02020603050405020304" pitchFamily="18" charset="0"/>
                <a:ea typeface="MS Mincho"/>
              </a:rPr>
              <a:t>var</a:t>
            </a:r>
            <a:endParaRPr lang="sl-SI" dirty="0">
              <a:solidFill>
                <a:srgbClr val="0070C0"/>
              </a:solidFill>
              <a:latin typeface="Times New Roman" panose="02020603050405020304" pitchFamily="18" charset="0"/>
              <a:ea typeface="MS Mincho"/>
            </a:endParaRPr>
          </a:p>
          <a:p>
            <a:endParaRPr lang="sl-SI" dirty="0"/>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186629" y="75202"/>
            <a:ext cx="4493639" cy="6732000"/>
          </a:xfrm>
        </p:spPr>
      </p:pic>
    </p:spTree>
    <p:extLst>
      <p:ext uri="{BB962C8B-B14F-4D97-AF65-F5344CB8AC3E}">
        <p14:creationId xmlns:p14="http://schemas.microsoft.com/office/powerpoint/2010/main" val="29126819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Številčenje strani (</a:t>
            </a:r>
            <a:r>
              <a:rPr lang="sl-SI" dirty="0" err="1" smtClean="0"/>
              <a:t>tei:fwPageNum</a:t>
            </a:r>
            <a:r>
              <a:rPr lang="sl-SI" dirty="0" smtClean="0"/>
              <a:t>)</a:t>
            </a:r>
            <a:endParaRPr lang="sl-SI" dirty="0"/>
          </a:p>
        </p:txBody>
      </p:sp>
      <p:sp>
        <p:nvSpPr>
          <p:cNvPr id="3" name="Označba mesta vsebine 2"/>
          <p:cNvSpPr>
            <a:spLocks noGrp="1"/>
          </p:cNvSpPr>
          <p:nvPr>
            <p:ph sz="half" idx="1"/>
          </p:nvPr>
        </p:nvSpPr>
        <p:spPr/>
        <p:txBody>
          <a:bodyPr/>
          <a:lstStyle/>
          <a:p>
            <a:pPr marL="0" indent="0" algn="ctr">
              <a:spcBef>
                <a:spcPts val="300"/>
              </a:spcBef>
              <a:spcAft>
                <a:spcPts val="300"/>
              </a:spcAft>
              <a:buNone/>
            </a:pPr>
            <a:r>
              <a:rPr lang="sl-SI" dirty="0" smtClean="0">
                <a:solidFill>
                  <a:srgbClr val="C00000"/>
                </a:solidFill>
                <a:latin typeface="Times New Roman" panose="02020603050405020304" pitchFamily="18" charset="0"/>
                <a:ea typeface="MS Mincho"/>
              </a:rPr>
              <a:t>4.</a:t>
            </a:r>
            <a:endParaRPr lang="sl-SI" dirty="0">
              <a:solidFill>
                <a:srgbClr val="C00000"/>
              </a:solidFill>
              <a:latin typeface="Times New Roman" panose="02020603050405020304" pitchFamily="18" charset="0"/>
              <a:ea typeface="MS Mincho"/>
            </a:endParaRPr>
          </a:p>
          <a:p>
            <a:endParaRPr lang="sl-SI" dirty="0"/>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428291" y="1301294"/>
            <a:ext cx="3604529" cy="5400000"/>
          </a:xfrm>
        </p:spPr>
      </p:pic>
    </p:spTree>
    <p:extLst>
      <p:ext uri="{BB962C8B-B14F-4D97-AF65-F5344CB8AC3E}">
        <p14:creationId xmlns:p14="http://schemas.microsoft.com/office/powerpoint/2010/main" val="34910028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Številčenje kitic (</a:t>
            </a:r>
            <a:r>
              <a:rPr lang="sl-SI" smtClean="0"/>
              <a:t>tei:label</a:t>
            </a:r>
            <a:r>
              <a:rPr lang="sl-SI" dirty="0" smtClean="0"/>
              <a:t>)</a:t>
            </a:r>
            <a:endParaRPr lang="sl-SI" dirty="0"/>
          </a:p>
        </p:txBody>
      </p:sp>
      <p:sp>
        <p:nvSpPr>
          <p:cNvPr id="5" name="Označba mesta vsebine 4"/>
          <p:cNvSpPr>
            <a:spLocks noGrp="1"/>
          </p:cNvSpPr>
          <p:nvPr>
            <p:ph idx="1"/>
          </p:nvPr>
        </p:nvSpPr>
        <p:spPr/>
        <p:txBody>
          <a:bodyPr/>
          <a:lstStyle/>
          <a:p>
            <a:endParaRPr lang="sl-SI"/>
          </a:p>
        </p:txBody>
      </p:sp>
    </p:spTree>
    <p:extLst>
      <p:ext uri="{BB962C8B-B14F-4D97-AF65-F5344CB8AC3E}">
        <p14:creationId xmlns:p14="http://schemas.microsoft.com/office/powerpoint/2010/main" val="17968475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Univerzitetna knjižnica Maribor</a:t>
            </a:r>
            <a:endParaRPr lang="sl-SI" dirty="0"/>
          </a:p>
        </p:txBody>
      </p:sp>
      <p:sp>
        <p:nvSpPr>
          <p:cNvPr id="3" name="Označba mesta vsebine 2"/>
          <p:cNvSpPr>
            <a:spLocks noGrp="1"/>
          </p:cNvSpPr>
          <p:nvPr>
            <p:ph idx="1"/>
          </p:nvPr>
        </p:nvSpPr>
        <p:spPr/>
        <p:txBody>
          <a:bodyPr/>
          <a:lstStyle/>
          <a:p>
            <a:r>
              <a:rPr lang="sl-SI" dirty="0" smtClean="0"/>
              <a:t>Ms </a:t>
            </a:r>
            <a:r>
              <a:rPr lang="sl-SI" dirty="0"/>
              <a:t>56: Martjanska I.</a:t>
            </a:r>
          </a:p>
          <a:p>
            <a:r>
              <a:rPr lang="sl-SI" dirty="0" smtClean="0"/>
              <a:t>Ms </a:t>
            </a:r>
            <a:r>
              <a:rPr lang="sl-SI" dirty="0"/>
              <a:t>57: Martjanska II. (</a:t>
            </a:r>
            <a:r>
              <a:rPr lang="sl-SI" dirty="0" err="1"/>
              <a:t>Michaelis</a:t>
            </a:r>
            <a:r>
              <a:rPr lang="sl-SI" dirty="0"/>
              <a:t> </a:t>
            </a:r>
            <a:r>
              <a:rPr lang="sl-SI" dirty="0" err="1"/>
              <a:t>Terplan</a:t>
            </a:r>
            <a:r>
              <a:rPr lang="sl-SI" dirty="0"/>
              <a:t> Anno </a:t>
            </a:r>
            <a:r>
              <a:rPr lang="sl-SI" dirty="0" smtClean="0"/>
              <a:t>1756)</a:t>
            </a:r>
            <a:endParaRPr lang="sl-SI" dirty="0"/>
          </a:p>
          <a:p>
            <a:r>
              <a:rPr lang="sl-SI" dirty="0" smtClean="0"/>
              <a:t>Ms </a:t>
            </a:r>
            <a:r>
              <a:rPr lang="sl-SI" dirty="0"/>
              <a:t>143: </a:t>
            </a:r>
            <a:r>
              <a:rPr lang="sl-SI" dirty="0" err="1"/>
              <a:t>Cantiones</a:t>
            </a:r>
            <a:r>
              <a:rPr lang="sl-SI" dirty="0"/>
              <a:t> </a:t>
            </a:r>
            <a:r>
              <a:rPr lang="sl-SI" dirty="0" err="1" smtClean="0"/>
              <a:t>Mortualis</a:t>
            </a:r>
            <a:r>
              <a:rPr lang="sl-SI" dirty="0" smtClean="0"/>
              <a:t> (prva pol. 19. stoletja)</a:t>
            </a:r>
            <a:endParaRPr lang="sl-SI" dirty="0"/>
          </a:p>
          <a:p>
            <a:r>
              <a:rPr lang="sl-SI" dirty="0" smtClean="0"/>
              <a:t>Ms </a:t>
            </a:r>
            <a:r>
              <a:rPr lang="sl-SI" dirty="0"/>
              <a:t>838: </a:t>
            </a:r>
            <a:r>
              <a:rPr lang="sl-SI" dirty="0" err="1"/>
              <a:t>Gaberjeva</a:t>
            </a:r>
            <a:r>
              <a:rPr lang="sl-SI" dirty="0"/>
              <a:t> </a:t>
            </a:r>
            <a:r>
              <a:rPr lang="sl-SI" dirty="0" smtClean="0"/>
              <a:t>pesmarica: </a:t>
            </a:r>
            <a:r>
              <a:rPr lang="de-DE" i="1" dirty="0" err="1"/>
              <a:t>Cantiones</a:t>
            </a:r>
            <a:r>
              <a:rPr lang="de-DE" i="1" dirty="0"/>
              <a:t> Michaelis Gaber Anno 1825</a:t>
            </a:r>
            <a:endParaRPr lang="sl-SI" i="1" dirty="0"/>
          </a:p>
          <a:p>
            <a:r>
              <a:rPr lang="sl-SI" dirty="0" smtClean="0"/>
              <a:t>Ms </a:t>
            </a:r>
            <a:r>
              <a:rPr lang="sl-SI" dirty="0"/>
              <a:t>838: Gaber-Bokanova </a:t>
            </a:r>
            <a:r>
              <a:rPr lang="sl-SI" dirty="0" smtClean="0"/>
              <a:t>pesmarica 1825, 1825</a:t>
            </a:r>
            <a:endParaRPr lang="sl-SI" dirty="0"/>
          </a:p>
          <a:p>
            <a:endParaRPr lang="sl-SI" dirty="0"/>
          </a:p>
        </p:txBody>
      </p:sp>
    </p:spTree>
    <p:extLst>
      <p:ext uri="{BB962C8B-B14F-4D97-AF65-F5344CB8AC3E}">
        <p14:creationId xmlns:p14="http://schemas.microsoft.com/office/powerpoint/2010/main" val="41987866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a:t>Pokrajinska in študijska knjižnica Murska Sobota</a:t>
            </a:r>
          </a:p>
        </p:txBody>
      </p:sp>
      <p:sp>
        <p:nvSpPr>
          <p:cNvPr id="3" name="Označba mesta vsebine 2"/>
          <p:cNvSpPr>
            <a:spLocks noGrp="1"/>
          </p:cNvSpPr>
          <p:nvPr>
            <p:ph idx="1"/>
          </p:nvPr>
        </p:nvSpPr>
        <p:spPr/>
        <p:txBody>
          <a:bodyPr/>
          <a:lstStyle/>
          <a:p>
            <a:r>
              <a:rPr lang="sl-SI" dirty="0" smtClean="0"/>
              <a:t>Ro </a:t>
            </a:r>
            <a:r>
              <a:rPr lang="sl-SI" dirty="0"/>
              <a:t>2: </a:t>
            </a:r>
            <a:r>
              <a:rPr lang="sl-SI" dirty="0" err="1"/>
              <a:t>Peszen</a:t>
            </a:r>
            <a:r>
              <a:rPr lang="sl-SI" dirty="0"/>
              <a:t> od </a:t>
            </a:r>
            <a:r>
              <a:rPr lang="sl-SI" dirty="0" err="1"/>
              <a:t>sztare</a:t>
            </a:r>
            <a:r>
              <a:rPr lang="sl-SI" dirty="0"/>
              <a:t> babe (konec 18. stoletja)</a:t>
            </a:r>
          </a:p>
          <a:p>
            <a:r>
              <a:rPr lang="sl-SI" dirty="0" smtClean="0"/>
              <a:t>Ro </a:t>
            </a:r>
            <a:r>
              <a:rPr lang="sl-SI" dirty="0"/>
              <a:t>3: Jožef Borovnjak</a:t>
            </a:r>
          </a:p>
          <a:p>
            <a:r>
              <a:rPr lang="sl-SI" dirty="0" smtClean="0"/>
              <a:t>Ro </a:t>
            </a:r>
            <a:r>
              <a:rPr lang="sl-SI" dirty="0"/>
              <a:t>4: Rokopisna pesmarica s konca </a:t>
            </a:r>
            <a:r>
              <a:rPr lang="sl-SI" dirty="0" smtClean="0"/>
              <a:t>19.stoletja</a:t>
            </a:r>
            <a:endParaRPr lang="sl-SI" dirty="0"/>
          </a:p>
          <a:p>
            <a:r>
              <a:rPr lang="sl-SI" dirty="0" smtClean="0"/>
              <a:t>Ro </a:t>
            </a:r>
            <a:r>
              <a:rPr lang="sl-SI" dirty="0"/>
              <a:t>5: </a:t>
            </a:r>
            <a:r>
              <a:rPr lang="sl-SI" dirty="0" err="1"/>
              <a:t>Vszakojacske</a:t>
            </a:r>
            <a:r>
              <a:rPr lang="sl-SI" dirty="0"/>
              <a:t> </a:t>
            </a:r>
            <a:r>
              <a:rPr lang="sl-SI" dirty="0" err="1"/>
              <a:t>szveczke</a:t>
            </a:r>
            <a:r>
              <a:rPr lang="sl-SI" dirty="0"/>
              <a:t> </a:t>
            </a:r>
            <a:r>
              <a:rPr lang="sl-SI" dirty="0" err="1"/>
              <a:t>peszmi</a:t>
            </a:r>
            <a:r>
              <a:rPr lang="sl-SI" dirty="0"/>
              <a:t> II.</a:t>
            </a:r>
          </a:p>
          <a:p>
            <a:r>
              <a:rPr lang="sl-SI" dirty="0" smtClean="0"/>
              <a:t>Ro </a:t>
            </a:r>
            <a:r>
              <a:rPr lang="sl-SI" dirty="0"/>
              <a:t>9: Rokopisna pesmarica</a:t>
            </a:r>
          </a:p>
          <a:p>
            <a:r>
              <a:rPr lang="sl-SI" dirty="0" smtClean="0"/>
              <a:t>Ro </a:t>
            </a:r>
            <a:r>
              <a:rPr lang="sl-SI" dirty="0"/>
              <a:t>10: Cerkvene pesmi s konca 18. stoletja</a:t>
            </a:r>
          </a:p>
          <a:p>
            <a:r>
              <a:rPr lang="sl-SI" dirty="0" smtClean="0"/>
              <a:t>Ro </a:t>
            </a:r>
            <a:r>
              <a:rPr lang="sl-SI" dirty="0"/>
              <a:t>11: Cerkvena pesmarica s konca 18. ali začetka 19. stoletja</a:t>
            </a:r>
          </a:p>
          <a:p>
            <a:r>
              <a:rPr lang="sl-SI" dirty="0" err="1" smtClean="0"/>
              <a:t>Fasc</a:t>
            </a:r>
            <a:r>
              <a:rPr lang="sl-SI" dirty="0"/>
              <a:t>. 121: Prekmurski rokopis iz 17. ali 18. stoletja</a:t>
            </a:r>
          </a:p>
          <a:p>
            <a:endParaRPr lang="sl-SI" dirty="0"/>
          </a:p>
        </p:txBody>
      </p:sp>
    </p:spTree>
    <p:extLst>
      <p:ext uri="{BB962C8B-B14F-4D97-AF65-F5344CB8AC3E}">
        <p14:creationId xmlns:p14="http://schemas.microsoft.com/office/powerpoint/2010/main" val="33634511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a:t>DEKANIJSKA KNJIŽNICA MURSKA SOBOTA</a:t>
            </a:r>
          </a:p>
        </p:txBody>
      </p:sp>
      <p:sp>
        <p:nvSpPr>
          <p:cNvPr id="3" name="Označba mesta vsebine 2"/>
          <p:cNvSpPr>
            <a:spLocks noGrp="1"/>
          </p:cNvSpPr>
          <p:nvPr>
            <p:ph idx="1"/>
          </p:nvPr>
        </p:nvSpPr>
        <p:spPr/>
        <p:txBody>
          <a:bodyPr/>
          <a:lstStyle/>
          <a:p>
            <a:pPr marL="0" indent="0">
              <a:buNone/>
            </a:pPr>
            <a:r>
              <a:rPr lang="sl-SI" u="sng" dirty="0" smtClean="0"/>
              <a:t>Gornji Senik s Čepinci in Markovci</a:t>
            </a:r>
          </a:p>
          <a:p>
            <a:r>
              <a:rPr lang="sl-SI" dirty="0" smtClean="0">
                <a:solidFill>
                  <a:srgbClr val="FF0000"/>
                </a:solidFill>
              </a:rPr>
              <a:t>Ro </a:t>
            </a:r>
            <a:r>
              <a:rPr lang="sl-SI" dirty="0">
                <a:solidFill>
                  <a:srgbClr val="FF0000"/>
                </a:solidFill>
              </a:rPr>
              <a:t>1: Katoliška pesmarica, 1780, Andrej </a:t>
            </a:r>
            <a:r>
              <a:rPr lang="sl-SI" dirty="0" err="1">
                <a:solidFill>
                  <a:srgbClr val="FF0000"/>
                </a:solidFill>
              </a:rPr>
              <a:t>Horvath</a:t>
            </a:r>
            <a:r>
              <a:rPr lang="sl-SI" dirty="0">
                <a:solidFill>
                  <a:srgbClr val="FF0000"/>
                </a:solidFill>
              </a:rPr>
              <a:t> (učitelj in kantor v Gornjem Seniku), 258 pesmi + 8</a:t>
            </a:r>
          </a:p>
          <a:p>
            <a:r>
              <a:rPr lang="sl-SI" dirty="0"/>
              <a:t>Ro 2: Katoliška cerkvena pesmarica, 1841, Jurij </a:t>
            </a:r>
            <a:r>
              <a:rPr lang="sl-SI" dirty="0" err="1"/>
              <a:t>Šlebič</a:t>
            </a:r>
            <a:r>
              <a:rPr lang="sl-SI" dirty="0"/>
              <a:t>, 16 pesmi</a:t>
            </a:r>
          </a:p>
          <a:p>
            <a:r>
              <a:rPr lang="sl-SI" dirty="0"/>
              <a:t>Ro 3: Katoliška pesmarica, 1888, Štefan Kozar (iz Martinja) in Mihael </a:t>
            </a:r>
            <a:r>
              <a:rPr lang="sl-SI" dirty="0" err="1"/>
              <a:t>Prainstein</a:t>
            </a:r>
            <a:r>
              <a:rPr lang="sl-SI" dirty="0"/>
              <a:t> (Gornji Senik), 52 pesmi (28 </a:t>
            </a:r>
            <a:r>
              <a:rPr lang="sl-SI" dirty="0" err="1"/>
              <a:t>mrtvečnih</a:t>
            </a:r>
            <a:r>
              <a:rPr lang="sl-SI" dirty="0"/>
              <a:t>)</a:t>
            </a:r>
          </a:p>
          <a:p>
            <a:r>
              <a:rPr lang="sl-SI" dirty="0"/>
              <a:t>Ro 4: Katoliška cerkvena pesmarica, konec 19. stoletja, Čepinci (župnija Markovci), 22 pesmi</a:t>
            </a:r>
          </a:p>
          <a:p>
            <a:endParaRPr lang="sl-SI" dirty="0"/>
          </a:p>
        </p:txBody>
      </p:sp>
    </p:spTree>
    <p:extLst>
      <p:ext uri="{BB962C8B-B14F-4D97-AF65-F5344CB8AC3E}">
        <p14:creationId xmlns:p14="http://schemas.microsoft.com/office/powerpoint/2010/main" val="199405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6"/>
            <a:ext cx="10515600" cy="59418"/>
          </a:xfrm>
        </p:spPr>
        <p:txBody>
          <a:bodyPr>
            <a:normAutofit fontScale="90000"/>
          </a:bodyPr>
          <a:lstStyle/>
          <a:p>
            <a:endParaRPr lang="sl-SI" dirty="0"/>
          </a:p>
        </p:txBody>
      </p:sp>
      <p:sp>
        <p:nvSpPr>
          <p:cNvPr id="3" name="Označba mesta vsebine 2"/>
          <p:cNvSpPr>
            <a:spLocks noGrp="1"/>
          </p:cNvSpPr>
          <p:nvPr>
            <p:ph idx="1"/>
          </p:nvPr>
        </p:nvSpPr>
        <p:spPr>
          <a:xfrm>
            <a:off x="293914" y="829492"/>
            <a:ext cx="11059886" cy="5347472"/>
          </a:xfrm>
        </p:spPr>
        <p:txBody>
          <a:bodyPr>
            <a:normAutofit fontScale="70000" lnSpcReduction="20000"/>
          </a:bodyPr>
          <a:lstStyle/>
          <a:p>
            <a:pPr marL="0" indent="0">
              <a:buNone/>
            </a:pPr>
            <a:r>
              <a:rPr lang="sl-SI" u="sng" dirty="0"/>
              <a:t>Ozemlje župnije Veliki Dolenci</a:t>
            </a:r>
          </a:p>
          <a:p>
            <a:r>
              <a:rPr lang="sl-SI" dirty="0">
                <a:solidFill>
                  <a:srgbClr val="FF0000"/>
                </a:solidFill>
              </a:rPr>
              <a:t>Ro 5: Katoliška cerkvena pesmarica, prva polovica 19. stoletja, 49 pesmi (9 latinskih)</a:t>
            </a:r>
          </a:p>
          <a:p>
            <a:r>
              <a:rPr lang="sl-SI" dirty="0"/>
              <a:t>Ro 6: Katoliška cerkvena pesmarica, druga polovica 19. stoletja, Miška </a:t>
            </a:r>
            <a:r>
              <a:rPr lang="sl-SI" dirty="0" err="1"/>
              <a:t>Magyarics</a:t>
            </a:r>
            <a:r>
              <a:rPr lang="sl-SI" dirty="0"/>
              <a:t> (iz Malih Dolenec), 115 pesmi</a:t>
            </a:r>
          </a:p>
          <a:p>
            <a:r>
              <a:rPr lang="sl-SI" dirty="0"/>
              <a:t>Ro 7: Katoliška cerkvena pesmarica, konec 19. stoletja, Veliki Dolenci, 34 pesmi</a:t>
            </a:r>
          </a:p>
          <a:p>
            <a:r>
              <a:rPr lang="sl-SI" dirty="0"/>
              <a:t>Ro 8: Katoliška cerkvena pesmarica, ok. 1865, Mihael </a:t>
            </a:r>
            <a:r>
              <a:rPr lang="sl-SI" dirty="0" err="1"/>
              <a:t>Županek</a:t>
            </a:r>
            <a:r>
              <a:rPr lang="sl-SI" dirty="0"/>
              <a:t> (Šalovci), 151 pesmi + 2</a:t>
            </a:r>
          </a:p>
          <a:p>
            <a:r>
              <a:rPr lang="sl-SI" dirty="0"/>
              <a:t>Ro 9: </a:t>
            </a:r>
            <a:r>
              <a:rPr lang="sl-SI" dirty="0" err="1"/>
              <a:t>Enekes</a:t>
            </a:r>
            <a:r>
              <a:rPr lang="sl-SI" dirty="0"/>
              <a:t> </a:t>
            </a:r>
            <a:r>
              <a:rPr lang="sl-SI" dirty="0" err="1"/>
              <a:t>Könyv</a:t>
            </a:r>
            <a:r>
              <a:rPr lang="sl-SI" dirty="0"/>
              <a:t> (Pesmarica), Mihael </a:t>
            </a:r>
            <a:r>
              <a:rPr lang="sl-SI" dirty="0" err="1"/>
              <a:t>Županek</a:t>
            </a:r>
            <a:r>
              <a:rPr lang="sl-SI" dirty="0"/>
              <a:t>, ok. 1865, 51 pesmi</a:t>
            </a:r>
          </a:p>
          <a:p>
            <a:r>
              <a:rPr lang="sl-SI" dirty="0"/>
              <a:t>Ro 10: </a:t>
            </a:r>
            <a:r>
              <a:rPr lang="sl-SI" dirty="0" err="1"/>
              <a:t>Nedelne</a:t>
            </a:r>
            <a:r>
              <a:rPr lang="sl-SI" dirty="0"/>
              <a:t> pesmi I., Mihael </a:t>
            </a:r>
            <a:r>
              <a:rPr lang="sl-SI" dirty="0" err="1"/>
              <a:t>Županek</a:t>
            </a:r>
            <a:r>
              <a:rPr lang="sl-SI" dirty="0"/>
              <a:t>, 1867, 80 pesmi</a:t>
            </a:r>
          </a:p>
          <a:p>
            <a:r>
              <a:rPr lang="sl-SI" dirty="0"/>
              <a:t>Ro 11: </a:t>
            </a:r>
            <a:r>
              <a:rPr lang="sl-SI" dirty="0" err="1"/>
              <a:t>Nedelne</a:t>
            </a:r>
            <a:r>
              <a:rPr lang="sl-SI" dirty="0"/>
              <a:t> pesmi II., Mihael </a:t>
            </a:r>
            <a:r>
              <a:rPr lang="sl-SI" dirty="0" err="1"/>
              <a:t>Županek</a:t>
            </a:r>
            <a:r>
              <a:rPr lang="sl-SI" dirty="0"/>
              <a:t>, 1887, 54 pesmi</a:t>
            </a:r>
          </a:p>
          <a:p>
            <a:r>
              <a:rPr lang="sl-SI" dirty="0"/>
              <a:t>Ro 12: </a:t>
            </a:r>
            <a:r>
              <a:rPr lang="sl-SI" dirty="0" err="1"/>
              <a:t>Mrtvečne</a:t>
            </a:r>
            <a:r>
              <a:rPr lang="sl-SI" dirty="0"/>
              <a:t> pesmi, Mihael </a:t>
            </a:r>
            <a:r>
              <a:rPr lang="sl-SI" dirty="0" err="1"/>
              <a:t>Županek</a:t>
            </a:r>
            <a:r>
              <a:rPr lang="sl-SI" dirty="0"/>
              <a:t>, ok. 1875, 6 pesmi + molitve</a:t>
            </a:r>
          </a:p>
          <a:p>
            <a:r>
              <a:rPr lang="sl-SI" dirty="0"/>
              <a:t>Ro 13: </a:t>
            </a:r>
            <a:r>
              <a:rPr lang="sl-SI" dirty="0" err="1"/>
              <a:t>Halloti</a:t>
            </a:r>
            <a:r>
              <a:rPr lang="sl-SI" dirty="0"/>
              <a:t> </a:t>
            </a:r>
            <a:r>
              <a:rPr lang="sl-SI" dirty="0" err="1"/>
              <a:t>enekes</a:t>
            </a:r>
            <a:r>
              <a:rPr lang="sl-SI" dirty="0"/>
              <a:t> </a:t>
            </a:r>
            <a:r>
              <a:rPr lang="sl-SI" dirty="0" err="1"/>
              <a:t>könyy</a:t>
            </a:r>
            <a:r>
              <a:rPr lang="sl-SI" dirty="0"/>
              <a:t> (</a:t>
            </a:r>
            <a:r>
              <a:rPr lang="sl-SI" dirty="0" err="1"/>
              <a:t>Mrtvečne</a:t>
            </a:r>
            <a:r>
              <a:rPr lang="sl-SI" dirty="0"/>
              <a:t> pesmi), 1884, Mihael </a:t>
            </a:r>
            <a:r>
              <a:rPr lang="sl-SI" dirty="0" err="1"/>
              <a:t>Županek</a:t>
            </a:r>
            <a:r>
              <a:rPr lang="sl-SI" dirty="0"/>
              <a:t>, 39 pesmi</a:t>
            </a:r>
          </a:p>
          <a:p>
            <a:r>
              <a:rPr lang="sl-SI" dirty="0"/>
              <a:t>Ro 14: </a:t>
            </a:r>
            <a:r>
              <a:rPr lang="sl-SI" dirty="0" err="1"/>
              <a:t>Magyar</a:t>
            </a:r>
            <a:r>
              <a:rPr lang="sl-SI" dirty="0"/>
              <a:t> </a:t>
            </a:r>
            <a:r>
              <a:rPr lang="sl-SI" dirty="0" err="1"/>
              <a:t>Dalok</a:t>
            </a:r>
            <a:r>
              <a:rPr lang="sl-SI" dirty="0"/>
              <a:t> (madžarske pesmi), </a:t>
            </a:r>
            <a:r>
              <a:rPr lang="sl-SI" dirty="0" err="1"/>
              <a:t>Janoš</a:t>
            </a:r>
            <a:r>
              <a:rPr lang="sl-SI" dirty="0"/>
              <a:t> </a:t>
            </a:r>
            <a:r>
              <a:rPr lang="sl-SI" dirty="0" err="1"/>
              <a:t>Županek</a:t>
            </a:r>
            <a:r>
              <a:rPr lang="sl-SI" dirty="0"/>
              <a:t>, 1884-93, 172 pesmi (123 madžarskih)</a:t>
            </a:r>
          </a:p>
          <a:p>
            <a:r>
              <a:rPr lang="sl-SI" dirty="0"/>
              <a:t>Ro 15: </a:t>
            </a:r>
            <a:r>
              <a:rPr lang="sl-SI" dirty="0" err="1"/>
              <a:t>Enekes</a:t>
            </a:r>
            <a:r>
              <a:rPr lang="sl-SI" dirty="0"/>
              <a:t> </a:t>
            </a:r>
            <a:r>
              <a:rPr lang="sl-SI" dirty="0" err="1"/>
              <a:t>Könvy</a:t>
            </a:r>
            <a:r>
              <a:rPr lang="sl-SI" dirty="0"/>
              <a:t> (Pesmarica), </a:t>
            </a:r>
            <a:r>
              <a:rPr lang="sl-SI" dirty="0" err="1"/>
              <a:t>Janoš</a:t>
            </a:r>
            <a:r>
              <a:rPr lang="sl-SI" dirty="0"/>
              <a:t> </a:t>
            </a:r>
            <a:r>
              <a:rPr lang="sl-SI" dirty="0" err="1"/>
              <a:t>Županek</a:t>
            </a:r>
            <a:r>
              <a:rPr lang="sl-SI" dirty="0"/>
              <a:t>, 1908, 27 madžarskih pesmi, 25 </a:t>
            </a:r>
            <a:r>
              <a:rPr lang="sl-SI" dirty="0" err="1"/>
              <a:t>mrtvečnih</a:t>
            </a:r>
            <a:r>
              <a:rPr lang="sl-SI" dirty="0"/>
              <a:t> (20 prekmurskih, 5 latinskih psalmov)</a:t>
            </a:r>
          </a:p>
          <a:p>
            <a:r>
              <a:rPr lang="sl-SI" dirty="0"/>
              <a:t>Ro 16: </a:t>
            </a:r>
            <a:r>
              <a:rPr lang="sl-SI" dirty="0" err="1"/>
              <a:t>Proskarszke</a:t>
            </a:r>
            <a:r>
              <a:rPr lang="sl-SI" dirty="0"/>
              <a:t> </a:t>
            </a:r>
            <a:r>
              <a:rPr lang="sl-SI" dirty="0" err="1"/>
              <a:t>Peszmi</a:t>
            </a:r>
            <a:r>
              <a:rPr lang="sl-SI" dirty="0"/>
              <a:t>, Viljem </a:t>
            </a:r>
            <a:r>
              <a:rPr lang="sl-SI" dirty="0" err="1"/>
              <a:t>Županek</a:t>
            </a:r>
            <a:r>
              <a:rPr lang="sl-SI" dirty="0"/>
              <a:t>, 1922, 63 pesmi (Marijine in spokorniške za romarje)</a:t>
            </a:r>
          </a:p>
          <a:p>
            <a:endParaRPr lang="sl-SI" dirty="0"/>
          </a:p>
        </p:txBody>
      </p:sp>
    </p:spTree>
    <p:extLst>
      <p:ext uri="{BB962C8B-B14F-4D97-AF65-F5344CB8AC3E}">
        <p14:creationId xmlns:p14="http://schemas.microsoft.com/office/powerpoint/2010/main" val="1603841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flipV="1">
            <a:off x="838200" y="241664"/>
            <a:ext cx="10515600" cy="123462"/>
          </a:xfrm>
        </p:spPr>
        <p:txBody>
          <a:bodyPr>
            <a:normAutofit fontScale="90000"/>
          </a:bodyPr>
          <a:lstStyle/>
          <a:p>
            <a:endParaRPr lang="sl-SI" dirty="0"/>
          </a:p>
        </p:txBody>
      </p:sp>
      <p:sp>
        <p:nvSpPr>
          <p:cNvPr id="3" name="Označba mesta vsebine 2"/>
          <p:cNvSpPr>
            <a:spLocks noGrp="1"/>
          </p:cNvSpPr>
          <p:nvPr>
            <p:ph idx="1"/>
          </p:nvPr>
        </p:nvSpPr>
        <p:spPr>
          <a:xfrm>
            <a:off x="838200" y="751114"/>
            <a:ext cx="10515600" cy="5425849"/>
          </a:xfrm>
        </p:spPr>
        <p:txBody>
          <a:bodyPr>
            <a:normAutofit fontScale="85000" lnSpcReduction="20000"/>
          </a:bodyPr>
          <a:lstStyle/>
          <a:p>
            <a:pPr marL="0" indent="0">
              <a:buNone/>
            </a:pPr>
            <a:r>
              <a:rPr lang="sl-SI" u="sng" dirty="0"/>
              <a:t>Ozemlje župnije Pertoča</a:t>
            </a:r>
          </a:p>
          <a:p>
            <a:r>
              <a:rPr lang="sl-SI" dirty="0">
                <a:solidFill>
                  <a:srgbClr val="FF0000"/>
                </a:solidFill>
              </a:rPr>
              <a:t>Ro 17: </a:t>
            </a:r>
            <a:r>
              <a:rPr lang="sl-SI" dirty="0" err="1">
                <a:solidFill>
                  <a:srgbClr val="FF0000"/>
                </a:solidFill>
              </a:rPr>
              <a:t>Pertočka</a:t>
            </a:r>
            <a:r>
              <a:rPr lang="sl-SI" dirty="0">
                <a:solidFill>
                  <a:srgbClr val="FF0000"/>
                </a:solidFill>
              </a:rPr>
              <a:t> cerkvena pesmarica, ok. 1800, 256 cerkvenih, 1 posvetno pesem, litanije in pasijon</a:t>
            </a:r>
          </a:p>
          <a:p>
            <a:r>
              <a:rPr lang="sl-SI" dirty="0">
                <a:solidFill>
                  <a:srgbClr val="FF0000"/>
                </a:solidFill>
              </a:rPr>
              <a:t>Ro 18: </a:t>
            </a:r>
            <a:r>
              <a:rPr lang="sl-SI" dirty="0" err="1">
                <a:solidFill>
                  <a:srgbClr val="FF0000"/>
                </a:solidFill>
              </a:rPr>
              <a:t>Pertočka</a:t>
            </a:r>
            <a:r>
              <a:rPr lang="sl-SI" dirty="0">
                <a:solidFill>
                  <a:srgbClr val="FF0000"/>
                </a:solidFill>
              </a:rPr>
              <a:t> </a:t>
            </a:r>
            <a:r>
              <a:rPr lang="sl-SI" dirty="0" err="1">
                <a:solidFill>
                  <a:srgbClr val="FF0000"/>
                </a:solidFill>
              </a:rPr>
              <a:t>mrtvečna</a:t>
            </a:r>
            <a:r>
              <a:rPr lang="sl-SI" dirty="0">
                <a:solidFill>
                  <a:srgbClr val="FF0000"/>
                </a:solidFill>
              </a:rPr>
              <a:t> pesmarica, konec 18. do začetka 20. stoletja, 32 pesmi + 11</a:t>
            </a:r>
          </a:p>
          <a:p>
            <a:r>
              <a:rPr lang="sl-SI" dirty="0"/>
              <a:t>Ro 19: Večeslavska pesmarica, 19. stoletje, 44 cerkvenih pesmi</a:t>
            </a:r>
          </a:p>
          <a:p>
            <a:r>
              <a:rPr lang="sl-SI" dirty="0"/>
              <a:t>Ro 20: Pesmarica Mihaela </a:t>
            </a:r>
            <a:r>
              <a:rPr lang="sl-SI" dirty="0" err="1"/>
              <a:t>Benczeja</a:t>
            </a:r>
            <a:r>
              <a:rPr lang="sl-SI" dirty="0"/>
              <a:t>, 1868, 41 cerkvenih pesmi</a:t>
            </a:r>
          </a:p>
          <a:p>
            <a:r>
              <a:rPr lang="sl-SI" dirty="0"/>
              <a:t>Ro 21: </a:t>
            </a:r>
            <a:r>
              <a:rPr lang="sl-SI" dirty="0" err="1"/>
              <a:t>Bencejeva</a:t>
            </a:r>
            <a:r>
              <a:rPr lang="sl-SI" dirty="0"/>
              <a:t> pesmarica, 1869, 40 pesmi</a:t>
            </a:r>
          </a:p>
          <a:p>
            <a:r>
              <a:rPr lang="sl-SI" dirty="0"/>
              <a:t>Ro 22: </a:t>
            </a:r>
            <a:r>
              <a:rPr lang="sl-SI" dirty="0" err="1"/>
              <a:t>Bencejeva</a:t>
            </a:r>
            <a:r>
              <a:rPr lang="sl-SI" dirty="0"/>
              <a:t> pesmarica, 1870-71, 14 pesmi</a:t>
            </a:r>
          </a:p>
          <a:p>
            <a:r>
              <a:rPr lang="sl-SI" dirty="0"/>
              <a:t>Ro 23: Večeslavska pesmarica, druga polovica 19. stol., 79 pesmi</a:t>
            </a:r>
          </a:p>
          <a:p>
            <a:r>
              <a:rPr lang="sl-SI" dirty="0"/>
              <a:t>Ro 24: Večeslavska pesmarica, 1858, 45 pesmi</a:t>
            </a:r>
          </a:p>
          <a:p>
            <a:r>
              <a:rPr lang="sl-SI" dirty="0"/>
              <a:t>Ro 25: </a:t>
            </a:r>
            <a:r>
              <a:rPr lang="sl-SI" dirty="0" err="1"/>
              <a:t>Pertočka</a:t>
            </a:r>
            <a:r>
              <a:rPr lang="sl-SI" dirty="0"/>
              <a:t> pesmarica, 1922, 50 pesmi</a:t>
            </a:r>
          </a:p>
          <a:p>
            <a:r>
              <a:rPr lang="sl-SI" dirty="0">
                <a:solidFill>
                  <a:srgbClr val="FF0000"/>
                </a:solidFill>
              </a:rPr>
              <a:t>Ro 26: Katoliška cerkvena pesmarica, Kozel Štefan (Krašči), starejši del je iz 18. stoletja, 72 cerkvenih pesmi</a:t>
            </a:r>
          </a:p>
          <a:p>
            <a:endParaRPr lang="sl-SI" dirty="0"/>
          </a:p>
        </p:txBody>
      </p:sp>
    </p:spTree>
    <p:extLst>
      <p:ext uri="{BB962C8B-B14F-4D97-AF65-F5344CB8AC3E}">
        <p14:creationId xmlns:p14="http://schemas.microsoft.com/office/powerpoint/2010/main" val="2244076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flipV="1">
            <a:off x="838200" y="319406"/>
            <a:ext cx="10515600" cy="45719"/>
          </a:xfrm>
        </p:spPr>
        <p:txBody>
          <a:bodyPr>
            <a:normAutofit fontScale="90000"/>
          </a:bodyPr>
          <a:lstStyle/>
          <a:p>
            <a:endParaRPr lang="sl-SI" dirty="0"/>
          </a:p>
        </p:txBody>
      </p:sp>
      <p:sp>
        <p:nvSpPr>
          <p:cNvPr id="3" name="Označba mesta vsebine 2"/>
          <p:cNvSpPr>
            <a:spLocks noGrp="1"/>
          </p:cNvSpPr>
          <p:nvPr>
            <p:ph idx="1"/>
          </p:nvPr>
        </p:nvSpPr>
        <p:spPr>
          <a:xfrm>
            <a:off x="838200" y="1103811"/>
            <a:ext cx="10515600" cy="5073152"/>
          </a:xfrm>
        </p:spPr>
        <p:txBody>
          <a:bodyPr>
            <a:normAutofit fontScale="85000" lnSpcReduction="10000"/>
          </a:bodyPr>
          <a:lstStyle/>
          <a:p>
            <a:pPr marL="0" indent="0">
              <a:buNone/>
            </a:pPr>
            <a:r>
              <a:rPr lang="sl-SI" u="sng" dirty="0"/>
              <a:t>Ozemlje župnije Gornja Lendava in Pečarovci</a:t>
            </a:r>
          </a:p>
          <a:p>
            <a:r>
              <a:rPr lang="sl-SI" dirty="0">
                <a:solidFill>
                  <a:srgbClr val="FF0000"/>
                </a:solidFill>
              </a:rPr>
              <a:t>Ro 27: Katoliška cerkvena pesmarica Jožefa </a:t>
            </a:r>
            <a:r>
              <a:rPr lang="sl-SI" dirty="0" err="1">
                <a:solidFill>
                  <a:srgbClr val="FF0000"/>
                </a:solidFill>
              </a:rPr>
              <a:t>Gyergyeka</a:t>
            </a:r>
            <a:r>
              <a:rPr lang="sl-SI" dirty="0">
                <a:solidFill>
                  <a:srgbClr val="FF0000"/>
                </a:solidFill>
              </a:rPr>
              <a:t> (Vidonci), 1803, 55 pesmi  </a:t>
            </a:r>
          </a:p>
          <a:p>
            <a:r>
              <a:rPr lang="sl-SI" dirty="0"/>
              <a:t>Ro 28: Vidonska pesmarica, 1856, Matija Grah in </a:t>
            </a:r>
            <a:r>
              <a:rPr lang="sl-SI" dirty="0" err="1"/>
              <a:t>Mihal</a:t>
            </a:r>
            <a:r>
              <a:rPr lang="sl-SI" dirty="0"/>
              <a:t> </a:t>
            </a:r>
            <a:r>
              <a:rPr lang="sl-SI" dirty="0" err="1"/>
              <a:t>Kerec</a:t>
            </a:r>
            <a:r>
              <a:rPr lang="sl-SI" dirty="0"/>
              <a:t>, 33 pesmi + 20</a:t>
            </a:r>
          </a:p>
          <a:p>
            <a:r>
              <a:rPr lang="sl-SI" dirty="0"/>
              <a:t>Ro 29: Vidonska katoliška cerkvena pesmarica, Matija Grah, 1859-60, 50 pesmi</a:t>
            </a:r>
          </a:p>
          <a:p>
            <a:r>
              <a:rPr lang="sl-SI" dirty="0"/>
              <a:t>Ro 30: Vidonska </a:t>
            </a:r>
            <a:r>
              <a:rPr lang="sl-SI" dirty="0" err="1"/>
              <a:t>procesionska</a:t>
            </a:r>
            <a:r>
              <a:rPr lang="sl-SI" dirty="0"/>
              <a:t> pesmarica Antona </a:t>
            </a:r>
            <a:r>
              <a:rPr lang="sl-SI" dirty="0" err="1"/>
              <a:t>Kerenca</a:t>
            </a:r>
            <a:r>
              <a:rPr lang="sl-SI" dirty="0"/>
              <a:t>, druga polovica 19. stoletja, 47 pesmi</a:t>
            </a:r>
          </a:p>
          <a:p>
            <a:r>
              <a:rPr lang="sl-SI" dirty="0"/>
              <a:t>Ro 31: Vidonska romarska pesmarica Franca </a:t>
            </a:r>
            <a:r>
              <a:rPr lang="sl-SI" dirty="0" err="1"/>
              <a:t>Kereca</a:t>
            </a:r>
            <a:r>
              <a:rPr lang="sl-SI" dirty="0"/>
              <a:t>, 1850, 57 pesmi (romarske)</a:t>
            </a:r>
          </a:p>
          <a:p>
            <a:r>
              <a:rPr lang="sl-SI" dirty="0"/>
              <a:t>Ro 32: Vidonska katoliška cerkvena pesmarica, 1863, Franc Grah, 15 pesmi</a:t>
            </a:r>
          </a:p>
          <a:p>
            <a:r>
              <a:rPr lang="sl-SI" dirty="0">
                <a:solidFill>
                  <a:srgbClr val="FF0000"/>
                </a:solidFill>
              </a:rPr>
              <a:t>Ro 33: Katoliška cerkvena pesmarica </a:t>
            </a:r>
            <a:r>
              <a:rPr lang="sl-SI" dirty="0" err="1">
                <a:solidFill>
                  <a:srgbClr val="FF0000"/>
                </a:solidFill>
              </a:rPr>
              <a:t>Mihala</a:t>
            </a:r>
            <a:r>
              <a:rPr lang="sl-SI" dirty="0">
                <a:solidFill>
                  <a:srgbClr val="FF0000"/>
                </a:solidFill>
              </a:rPr>
              <a:t> </a:t>
            </a:r>
            <a:r>
              <a:rPr lang="sl-SI" dirty="0" err="1">
                <a:solidFill>
                  <a:srgbClr val="FF0000"/>
                </a:solidFill>
              </a:rPr>
              <a:t>Kereca</a:t>
            </a:r>
            <a:r>
              <a:rPr lang="sl-SI" dirty="0">
                <a:solidFill>
                  <a:srgbClr val="FF0000"/>
                </a:solidFill>
              </a:rPr>
              <a:t> (iz </a:t>
            </a:r>
            <a:r>
              <a:rPr lang="sl-SI" dirty="0" err="1">
                <a:solidFill>
                  <a:srgbClr val="FF0000"/>
                </a:solidFill>
              </a:rPr>
              <a:t>Pecsnavec</a:t>
            </a:r>
            <a:r>
              <a:rPr lang="sl-SI" dirty="0">
                <a:solidFill>
                  <a:srgbClr val="FF0000"/>
                </a:solidFill>
              </a:rPr>
              <a:t>), 1844, 58 pesmi</a:t>
            </a:r>
          </a:p>
          <a:p>
            <a:r>
              <a:rPr lang="sl-SI" dirty="0"/>
              <a:t>Ro 34: Katoliška cerkvena pesmarica </a:t>
            </a:r>
            <a:r>
              <a:rPr lang="sl-SI" dirty="0" err="1"/>
              <a:t>Števava</a:t>
            </a:r>
            <a:r>
              <a:rPr lang="sl-SI" dirty="0"/>
              <a:t> </a:t>
            </a:r>
            <a:r>
              <a:rPr lang="sl-SI" dirty="0" err="1"/>
              <a:t>Bajeka</a:t>
            </a:r>
            <a:r>
              <a:rPr lang="sl-SI" dirty="0"/>
              <a:t> (iz Prosečke vesi) in </a:t>
            </a:r>
            <a:r>
              <a:rPr lang="sl-SI" dirty="0" err="1"/>
              <a:t>Mihala</a:t>
            </a:r>
            <a:r>
              <a:rPr lang="sl-SI" dirty="0"/>
              <a:t> </a:t>
            </a:r>
            <a:r>
              <a:rPr lang="sl-SI" dirty="0" err="1"/>
              <a:t>Oszka</a:t>
            </a:r>
            <a:r>
              <a:rPr lang="sl-SI" dirty="0"/>
              <a:t> (iz Kruplivnika), 52 cerkvenih pesmi</a:t>
            </a:r>
          </a:p>
          <a:p>
            <a:endParaRPr lang="sl-SI" dirty="0"/>
          </a:p>
        </p:txBody>
      </p:sp>
    </p:spTree>
    <p:extLst>
      <p:ext uri="{BB962C8B-B14F-4D97-AF65-F5344CB8AC3E}">
        <p14:creationId xmlns:p14="http://schemas.microsoft.com/office/powerpoint/2010/main" val="1562587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Naslov 6"/>
          <p:cNvSpPr>
            <a:spLocks noGrp="1"/>
          </p:cNvSpPr>
          <p:nvPr>
            <p:ph type="title"/>
          </p:nvPr>
        </p:nvSpPr>
        <p:spPr/>
        <p:txBody>
          <a:bodyPr/>
          <a:lstStyle/>
          <a:p>
            <a:r>
              <a:rPr lang="sl-SI" b="1" dirty="0" smtClean="0"/>
              <a:t>SMERNICE TEI</a:t>
            </a:r>
            <a:endParaRPr lang="sl-SI" b="1" dirty="0"/>
          </a:p>
        </p:txBody>
      </p:sp>
      <p:sp>
        <p:nvSpPr>
          <p:cNvPr id="8" name="Označba mesta vsebine 7"/>
          <p:cNvSpPr>
            <a:spLocks noGrp="1"/>
          </p:cNvSpPr>
          <p:nvPr>
            <p:ph sz="half" idx="1"/>
          </p:nvPr>
        </p:nvSpPr>
        <p:spPr>
          <a:xfrm>
            <a:off x="394063" y="1747247"/>
            <a:ext cx="5181600" cy="4927872"/>
          </a:xfrm>
        </p:spPr>
        <p:txBody>
          <a:bodyPr>
            <a:normAutofit fontScale="77500" lnSpcReduction="20000"/>
          </a:bodyPr>
          <a:lstStyle/>
          <a:p>
            <a:pPr marL="0" indent="0">
              <a:buNone/>
            </a:pPr>
            <a:r>
              <a:rPr lang="en-US" dirty="0"/>
              <a:t>The TEI Guidelines for Electronic Text Encoding and Interchange define and document a markup language for representing the structural, </a:t>
            </a:r>
            <a:r>
              <a:rPr lang="en-US" dirty="0" err="1"/>
              <a:t>renditional</a:t>
            </a:r>
            <a:r>
              <a:rPr lang="en-US" dirty="0"/>
              <a:t>, and conceptual features of texts. They focus (though not exclusively) on the encoding of documents in the humanities and social sciences, and in particular on the representation of primary source materials for research and </a:t>
            </a:r>
            <a:r>
              <a:rPr lang="en-US" dirty="0" smtClean="0"/>
              <a:t>analysis</a:t>
            </a:r>
            <a:r>
              <a:rPr lang="sl-SI" dirty="0" smtClean="0"/>
              <a:t>. </a:t>
            </a:r>
          </a:p>
          <a:p>
            <a:pPr marL="0" indent="0">
              <a:buNone/>
            </a:pPr>
            <a:r>
              <a:rPr lang="sl-SI" dirty="0" smtClean="0"/>
              <a:t>(https</a:t>
            </a:r>
            <a:r>
              <a:rPr lang="sl-SI" dirty="0"/>
              <a:t>://tei-c.org/guidelines</a:t>
            </a:r>
            <a:r>
              <a:rPr lang="sl-SI" dirty="0" smtClean="0"/>
              <a:t>/)</a:t>
            </a:r>
            <a:endParaRPr lang="sl-SI" dirty="0"/>
          </a:p>
        </p:txBody>
      </p:sp>
      <p:sp>
        <p:nvSpPr>
          <p:cNvPr id="9" name="Označba mesta vsebine 8"/>
          <p:cNvSpPr>
            <a:spLocks noGrp="1"/>
          </p:cNvSpPr>
          <p:nvPr>
            <p:ph sz="half" idx="2"/>
          </p:nvPr>
        </p:nvSpPr>
        <p:spPr>
          <a:xfrm>
            <a:off x="7106194" y="267788"/>
            <a:ext cx="4247606" cy="6407331"/>
          </a:xfrm>
        </p:spPr>
        <p:txBody>
          <a:bodyPr>
            <a:normAutofit fontScale="77500" lnSpcReduction="20000"/>
          </a:bodyPr>
          <a:lstStyle/>
          <a:p>
            <a:pPr marL="0" indent="0">
              <a:buNone/>
            </a:pPr>
            <a:r>
              <a:rPr lang="en-US" dirty="0"/>
              <a:t>&lt;text&gt;</a:t>
            </a:r>
          </a:p>
          <a:p>
            <a:pPr marL="0" indent="0">
              <a:buNone/>
            </a:pPr>
            <a:r>
              <a:rPr lang="en-US" dirty="0"/>
              <a:t> &lt;body&gt;</a:t>
            </a:r>
          </a:p>
          <a:p>
            <a:pPr marL="0" indent="0">
              <a:buNone/>
            </a:pPr>
            <a:r>
              <a:rPr lang="en-US" dirty="0"/>
              <a:t>  &lt;head&gt;My Alba&lt;/head&gt;</a:t>
            </a:r>
          </a:p>
          <a:p>
            <a:pPr marL="0" indent="0">
              <a:buNone/>
            </a:pPr>
            <a:r>
              <a:rPr lang="en-US" dirty="0"/>
              <a:t>  &lt;</a:t>
            </a:r>
            <a:r>
              <a:rPr lang="en-US" dirty="0" err="1"/>
              <a:t>lg</a:t>
            </a:r>
            <a:r>
              <a:rPr lang="en-US" dirty="0"/>
              <a:t>&gt;</a:t>
            </a:r>
          </a:p>
          <a:p>
            <a:pPr marL="0" indent="0">
              <a:buNone/>
            </a:pPr>
            <a:r>
              <a:rPr lang="en-US" dirty="0"/>
              <a:t>   &lt;l&gt;Now that I've wasted&lt;/l&gt;</a:t>
            </a:r>
          </a:p>
          <a:p>
            <a:pPr marL="0" indent="0">
              <a:buNone/>
            </a:pPr>
            <a:r>
              <a:rPr lang="en-US" dirty="0"/>
              <a:t>   &lt;l&gt;five years in Manhattan&lt;/l&gt;</a:t>
            </a:r>
          </a:p>
          <a:p>
            <a:pPr marL="0" indent="0">
              <a:buNone/>
            </a:pPr>
            <a:r>
              <a:rPr lang="en-US" dirty="0"/>
              <a:t>   &lt;l&gt;life decaying&lt;/l&gt;</a:t>
            </a:r>
          </a:p>
          <a:p>
            <a:pPr marL="0" indent="0">
              <a:buNone/>
            </a:pPr>
            <a:r>
              <a:rPr lang="en-US" dirty="0"/>
              <a:t>   &lt;l&gt;talent a blank&lt;/l&gt;</a:t>
            </a:r>
          </a:p>
          <a:p>
            <a:pPr marL="0" indent="0">
              <a:buNone/>
            </a:pPr>
            <a:r>
              <a:rPr lang="en-US" dirty="0"/>
              <a:t>  &lt;/</a:t>
            </a:r>
            <a:r>
              <a:rPr lang="en-US" dirty="0" err="1"/>
              <a:t>lg</a:t>
            </a:r>
            <a:r>
              <a:rPr lang="en-US" dirty="0"/>
              <a:t>&gt;</a:t>
            </a:r>
          </a:p>
          <a:p>
            <a:pPr marL="0" indent="0">
              <a:buNone/>
            </a:pPr>
            <a:r>
              <a:rPr lang="en-US" dirty="0"/>
              <a:t>  &lt;</a:t>
            </a:r>
            <a:r>
              <a:rPr lang="en-US" dirty="0" err="1"/>
              <a:t>lg</a:t>
            </a:r>
            <a:r>
              <a:rPr lang="en-US" dirty="0"/>
              <a:t>&gt;</a:t>
            </a:r>
          </a:p>
          <a:p>
            <a:pPr marL="0" indent="0">
              <a:buNone/>
            </a:pPr>
            <a:r>
              <a:rPr lang="en-US" dirty="0"/>
              <a:t>   &lt;l&gt;talking disconnected&lt;/l&gt;</a:t>
            </a:r>
          </a:p>
          <a:p>
            <a:pPr marL="0" indent="0">
              <a:buNone/>
            </a:pPr>
            <a:r>
              <a:rPr lang="en-US" dirty="0"/>
              <a:t>   &lt;l&gt;patient and mental&lt;/l&gt;</a:t>
            </a:r>
          </a:p>
          <a:p>
            <a:pPr marL="0" indent="0">
              <a:buNone/>
            </a:pPr>
            <a:r>
              <a:rPr lang="en-US" dirty="0"/>
              <a:t>   &lt;l&gt;</a:t>
            </a:r>
            <a:r>
              <a:rPr lang="en-US" dirty="0" err="1"/>
              <a:t>sliderule</a:t>
            </a:r>
            <a:r>
              <a:rPr lang="en-US" dirty="0"/>
              <a:t> and number&lt;/l&gt;</a:t>
            </a:r>
          </a:p>
          <a:p>
            <a:pPr marL="0" indent="0">
              <a:buNone/>
            </a:pPr>
            <a:r>
              <a:rPr lang="en-US" dirty="0"/>
              <a:t>   &lt;l&gt;machine on a desk&lt;/l&gt;</a:t>
            </a:r>
          </a:p>
          <a:p>
            <a:pPr marL="0" indent="0">
              <a:buNone/>
            </a:pPr>
            <a:r>
              <a:rPr lang="en-US" dirty="0"/>
              <a:t>  &lt;/</a:t>
            </a:r>
            <a:r>
              <a:rPr lang="en-US" dirty="0" err="1"/>
              <a:t>lg</a:t>
            </a:r>
            <a:r>
              <a:rPr lang="en-US" dirty="0"/>
              <a:t>&gt;</a:t>
            </a:r>
          </a:p>
          <a:p>
            <a:pPr marL="0" indent="0">
              <a:buNone/>
            </a:pPr>
            <a:r>
              <a:rPr lang="en-US" dirty="0"/>
              <a:t> &lt;/body&gt;</a:t>
            </a:r>
          </a:p>
          <a:p>
            <a:pPr marL="0" indent="0">
              <a:buNone/>
            </a:pPr>
            <a:r>
              <a:rPr lang="en-US" dirty="0"/>
              <a:t>&lt;/text&gt;</a:t>
            </a:r>
            <a:endParaRPr lang="sl-SI" dirty="0"/>
          </a:p>
        </p:txBody>
      </p:sp>
    </p:spTree>
    <p:extLst>
      <p:ext uri="{BB962C8B-B14F-4D97-AF65-F5344CB8AC3E}">
        <p14:creationId xmlns:p14="http://schemas.microsoft.com/office/powerpoint/2010/main" val="1494443480"/>
      </p:ext>
    </p:extLst>
  </p:cSld>
  <p:clrMapOvr>
    <a:masterClrMapping/>
  </p:clrMapOvr>
</p:sld>
</file>

<file path=ppt/theme/theme1.xml><?xml version="1.0" encoding="utf-8"?>
<a:theme xmlns:a="http://schemas.openxmlformats.org/drawingml/2006/main" name="Officeova tema">
  <a:themeElements>
    <a:clrScheme name="Pisarna">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isarna">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isarn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260</TotalTime>
  <Words>1563</Words>
  <Application>Microsoft Office PowerPoint</Application>
  <PresentationFormat>Širokozaslonsko</PresentationFormat>
  <Paragraphs>181</Paragraphs>
  <Slides>27</Slides>
  <Notes>0</Notes>
  <HiddenSlides>0</HiddenSlides>
  <MMClips>0</MMClips>
  <ScaleCrop>false</ScaleCrop>
  <HeadingPairs>
    <vt:vector size="6" baseType="variant">
      <vt:variant>
        <vt:lpstr>Uporabljene pisave</vt:lpstr>
      </vt:variant>
      <vt:variant>
        <vt:i4>6</vt:i4>
      </vt:variant>
      <vt:variant>
        <vt:lpstr>Tema</vt:lpstr>
      </vt:variant>
      <vt:variant>
        <vt:i4>1</vt:i4>
      </vt:variant>
      <vt:variant>
        <vt:lpstr>Naslovi diapozitivov</vt:lpstr>
      </vt:variant>
      <vt:variant>
        <vt:i4>27</vt:i4>
      </vt:variant>
    </vt:vector>
  </HeadingPairs>
  <TitlesOfParts>
    <vt:vector size="34" baseType="lpstr">
      <vt:lpstr>Arial</vt:lpstr>
      <vt:lpstr>Calibri</vt:lpstr>
      <vt:lpstr>Calibri Light</vt:lpstr>
      <vt:lpstr>Cambria</vt:lpstr>
      <vt:lpstr>MS Mincho</vt:lpstr>
      <vt:lpstr>Times New Roman</vt:lpstr>
      <vt:lpstr>Officeova tema</vt:lpstr>
      <vt:lpstr>SMERNICE ZA DIPLOMATIČNI PREPIS NRSS</vt:lpstr>
      <vt:lpstr>Narodna in univerzitetna knjižnica</vt:lpstr>
      <vt:lpstr>Univerzitetna knjižnica Maribor</vt:lpstr>
      <vt:lpstr>Pokrajinska in študijska knjižnica Murska Sobota</vt:lpstr>
      <vt:lpstr>DEKANIJSKA KNJIŽNICA MURSKA SOBOTA</vt:lpstr>
      <vt:lpstr>PowerPointova predstavitev</vt:lpstr>
      <vt:lpstr>PowerPointova predstavitev</vt:lpstr>
      <vt:lpstr>PowerPointova predstavitev</vt:lpstr>
      <vt:lpstr>SMERNICE TEI</vt:lpstr>
      <vt:lpstr>Označevanje kitic (tei:lg) Prelom odstavka (enter)</vt:lpstr>
      <vt:lpstr>Prelom vrstice (dvigalka + enter)</vt:lpstr>
      <vt:lpstr>Pesem kot prozni tekst (tei:ab)</vt:lpstr>
      <vt:lpstr>Refren (tei:lgRefrain)</vt:lpstr>
      <vt:lpstr>Naslovi, podnaslovi (Naslov1, Naslov2)</vt:lpstr>
      <vt:lpstr>Zaključne besede, dodana besedila (tei:closer)</vt:lpstr>
      <vt:lpstr>Citati (tei:quote)</vt:lpstr>
      <vt:lpstr>Parafraze citatov (tei:q)</vt:lpstr>
      <vt:lpstr>Bibliografska navedba (tei:bibl)</vt:lpstr>
      <vt:lpstr>Okrajšave, brevigrafi (tei:abbr)</vt:lpstr>
      <vt:lpstr>Besedilo, ki ga je pisec v rokopisu sam prečrtal:(tei:del)</vt:lpstr>
      <vt:lpstr>Besedilo, ki ga je pisec v rokopisu zapisal nad ali pod glavnim besedilom (tei:add)</vt:lpstr>
      <vt:lpstr>Nejasna mesta (tei:unclear)</vt:lpstr>
      <vt:lpstr>Vrzel v rokopisu (tei:gap)</vt:lpstr>
      <vt:lpstr>Uredniški posegi</vt:lpstr>
      <vt:lpstr>Kustode na dnu strani (tei:fwCatch)</vt:lpstr>
      <vt:lpstr>Številčenje strani (tei:fwPageNum)</vt:lpstr>
      <vt:lpstr>Številčenje kitic (tei:label)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SMERNICE ZA DIPLOMATIČNI PREPIS NRSS</dc:title>
  <dc:creator>Nina Ditmajer</dc:creator>
  <cp:lastModifiedBy>Nina Ditmajer</cp:lastModifiedBy>
  <cp:revision>59</cp:revision>
  <dcterms:created xsi:type="dcterms:W3CDTF">2021-05-27T07:42:03Z</dcterms:created>
  <dcterms:modified xsi:type="dcterms:W3CDTF">2021-06-29T13:38:20Z</dcterms:modified>
</cp:coreProperties>
</file>

<file path=docProps/thumbnail.jpeg>
</file>